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285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6" r:id="rId11"/>
    <p:sldId id="294" r:id="rId12"/>
    <p:sldId id="298" r:id="rId13"/>
    <p:sldId id="299" r:id="rId14"/>
    <p:sldId id="300" r:id="rId15"/>
    <p:sldId id="301" r:id="rId16"/>
    <p:sldId id="302" r:id="rId17"/>
    <p:sldId id="308" r:id="rId18"/>
    <p:sldId id="303" r:id="rId19"/>
    <p:sldId id="304" r:id="rId20"/>
    <p:sldId id="309" r:id="rId21"/>
    <p:sldId id="306" r:id="rId22"/>
    <p:sldId id="307" r:id="rId23"/>
    <p:sldId id="297" r:id="rId24"/>
    <p:sldId id="334" r:id="rId25"/>
    <p:sldId id="312" r:id="rId26"/>
    <p:sldId id="313" r:id="rId27"/>
    <p:sldId id="314" r:id="rId28"/>
    <p:sldId id="315" r:id="rId29"/>
    <p:sldId id="316" r:id="rId30"/>
    <p:sldId id="335" r:id="rId31"/>
    <p:sldId id="317" r:id="rId32"/>
    <p:sldId id="311" r:id="rId33"/>
    <p:sldId id="318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6" r:id="rId46"/>
    <p:sldId id="295" r:id="rId47"/>
    <p:sldId id="331" r:id="rId48"/>
    <p:sldId id="332" r:id="rId49"/>
    <p:sldId id="333" r:id="rId50"/>
    <p:sldId id="258" r:id="rId51"/>
    <p:sldId id="260" r:id="rId52"/>
    <p:sldId id="259" r:id="rId53"/>
    <p:sldId id="261" r:id="rId54"/>
    <p:sldId id="262" r:id="rId55"/>
    <p:sldId id="263" r:id="rId56"/>
    <p:sldId id="265" r:id="rId57"/>
    <p:sldId id="266" r:id="rId58"/>
    <p:sldId id="270" r:id="rId59"/>
    <p:sldId id="271" r:id="rId60"/>
    <p:sldId id="272" r:id="rId61"/>
    <p:sldId id="277" r:id="rId62"/>
    <p:sldId id="274" r:id="rId63"/>
    <p:sldId id="273" r:id="rId64"/>
    <p:sldId id="275" r:id="rId65"/>
    <p:sldId id="276" r:id="rId66"/>
    <p:sldId id="280" r:id="rId67"/>
    <p:sldId id="281" r:id="rId68"/>
    <p:sldId id="282" r:id="rId69"/>
    <p:sldId id="283" r:id="rId70"/>
    <p:sldId id="284" r:id="rId71"/>
    <p:sldId id="278" r:id="rId72"/>
    <p:sldId id="279" r:id="rId73"/>
    <p:sldId id="267" r:id="rId74"/>
    <p:sldId id="268" r:id="rId75"/>
    <p:sldId id="269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/>
    <p:restoredTop sz="94663"/>
  </p:normalViewPr>
  <p:slideViewPr>
    <p:cSldViewPr snapToGrid="0">
      <p:cViewPr varScale="1">
        <p:scale>
          <a:sx n="83" d="100"/>
          <a:sy n="83" d="100"/>
        </p:scale>
        <p:origin x="126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EB604-65F2-4B55-B796-B1DC19E2D404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DD053-D5C9-44CE-B726-5992D60A6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67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23563-E6E5-396B-6AC2-2ACC21CCC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590898-FA70-7856-9EBC-65E3F8D3F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C907C-5C7B-EADD-F97F-E0584A94A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C08A-859F-0D45-BF20-B48DD6883066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D4FAB-2308-F709-0648-AB019A08D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67ED8-8CC1-211D-4D1C-02C0D631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C684A-C97A-484D-B213-125F80F9E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393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422EB-8CF2-5EE9-B1C4-3CDE3EA5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B8667-48AD-BF76-D59E-A6DD7D12D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FCD34-5805-A77B-541E-5813B161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C08A-859F-0D45-BF20-B48DD6883066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9FBB0-A601-2C85-90A5-EB2A6F933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9DA8E-046A-2BF3-5D0F-A42E83DF9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C684A-C97A-484D-B213-125F80F9E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2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5662D-693B-455D-5D11-7407F4E588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62FFF3-5AE3-E53B-D4DA-8E78144AA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91F3E-6B68-9426-3E9A-65889E318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C08A-859F-0D45-BF20-B48DD6883066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0617D-66CB-77A0-7A51-73873E53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F7E58-3C8F-46B8-9A46-047BD5EAA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C684A-C97A-484D-B213-125F80F9E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53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7C767-B88F-8993-C42C-0C5E80957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D9172-A05A-F159-1F2F-57AF8A938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DE8B0-E8A8-1436-D7DC-20E96FABF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C08A-859F-0D45-BF20-B48DD6883066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29B95-9883-70E6-8941-6F52F937D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0DACD-C15C-420F-183A-78B2E5476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C684A-C97A-484D-B213-125F80F9E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25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2A83B-3993-187C-27F0-59F941861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42DCE-8319-CCEB-B4EE-A1AB6684F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8A143-E624-5C47-22B4-8B1EC5BB0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C08A-859F-0D45-BF20-B48DD6883066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66179-3E46-897E-3BBC-2EEE93489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8F1C7-2B52-8E90-625C-733BC33E9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C684A-C97A-484D-B213-125F80F9E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50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ACECA-1395-FADD-6298-B00F06BA0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14732-38C3-63F1-131A-E34D3DB45C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C2685-C2B1-6AD5-9367-3988FCEBD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33036-ACC6-9EEC-03D2-EBEDA74B9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C08A-859F-0D45-BF20-B48DD6883066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0C86F-A843-3ADA-A14A-6EF5E9866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F71B1-5FCF-72AF-D7A7-E8DD883C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C684A-C97A-484D-B213-125F80F9E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24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47BA-131E-A9D5-E4B3-67C55C855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B7B33-FFF5-41C7-C7DD-9970FB3CE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8273D4-8EA5-A398-F451-0A16D2E3C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B13D62-A6DF-DAA5-2393-26B49DD2D7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A76458-0859-72AC-E671-E479DB74C1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A8FAD1-C1E1-5193-65C0-8157AF904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C08A-859F-0D45-BF20-B48DD6883066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F6C518-BD6D-BC4A-FA1D-440B393B1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62C623-0F24-3CB0-BBCD-18CA7D53D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C684A-C97A-484D-B213-125F80F9E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C63D2-1514-D063-1B35-72E65462F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0CE067-29BC-C269-4E60-68137B40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C08A-859F-0D45-BF20-B48DD6883066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F21C34-31FB-DA42-33B5-08AB12E01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3CF13-C33C-1D67-8B19-53691A95F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C684A-C97A-484D-B213-125F80F9E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56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A48FD4-C235-DC43-A5AB-F6DE5B619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C08A-859F-0D45-BF20-B48DD6883066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EB64CA-594F-A899-FACB-9DAC778F5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E21CF-9268-60ED-FBCC-1E44260D2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C684A-C97A-484D-B213-125F80F9E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0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BAC50-445E-1769-0466-F6650B75A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C3643-80D1-0743-338E-C8A0B65BA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1DAE5-3D82-6E96-D98B-3996A604DE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A2D07-F9BF-6EBF-252B-470FDDE24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C08A-859F-0D45-BF20-B48DD6883066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9500E-7EB1-8957-741C-0845F47DB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A137A-5197-8864-F0A3-4DC9AC085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C684A-C97A-484D-B213-125F80F9E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53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6C33D-446B-52EF-E9D9-B2817F31B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EFA7-4D59-E9E3-7006-7532ECB3A4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51A159-2E6E-284F-3266-D98176990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43727-420D-447B-568A-85B964894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5C08A-859F-0D45-BF20-B48DD6883066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F7C55-4EC6-DDEE-81C5-020190FC7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C7EF4-94AD-DF28-7409-BBF223AE6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C684A-C97A-484D-B213-125F80F9E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22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858727-C183-A969-139A-61B83D1D7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DD998-2FC9-D0AF-048C-B96657D36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A4CB7-939B-2E58-DBFD-D214BA119E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5C08A-859F-0D45-BF20-B48DD6883066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9CCC2-8C6C-F988-0C1E-DB0007C4A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AE61F-FDCE-D39E-F555-71C044F08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C684A-C97A-484D-B213-125F80F9E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69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maximum-likelihood-ml-vs-reml-78cf79bef2c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Relationship Id="rId4" Type="http://schemas.openxmlformats.org/officeDocument/2006/relationships/image" Target="../media/image3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0.png"/><Relationship Id="rId4" Type="http://schemas.openxmlformats.org/officeDocument/2006/relationships/image" Target="../media/image30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lying, colorful&#10;&#10;Description automatically generated">
            <a:extLst>
              <a:ext uri="{FF2B5EF4-FFF2-40B4-BE49-F238E27FC236}">
                <a16:creationId xmlns:a16="http://schemas.microsoft.com/office/drawing/2014/main" id="{D635A70E-D0CE-8454-5E3B-684FCCF9C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074" y="1284288"/>
            <a:ext cx="4592637" cy="4592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472F7-3FCB-41AF-FAF0-131E13BD2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9725" y="665163"/>
            <a:ext cx="9144000" cy="1090613"/>
          </a:xfrm>
        </p:spPr>
        <p:txBody>
          <a:bodyPr/>
          <a:lstStyle/>
          <a:p>
            <a:r>
              <a:rPr lang="en-US" dirty="0"/>
              <a:t>Linear Mixed Effects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F9B4F-233A-6F30-7C81-52E9D4A51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9725" y="5634037"/>
            <a:ext cx="9144000" cy="714375"/>
          </a:xfrm>
        </p:spPr>
        <p:txBody>
          <a:bodyPr/>
          <a:lstStyle/>
          <a:p>
            <a:r>
              <a:rPr lang="en-US" dirty="0"/>
              <a:t>R. Alex Thompson</a:t>
            </a:r>
          </a:p>
        </p:txBody>
      </p:sp>
    </p:spTree>
    <p:extLst>
      <p:ext uri="{BB962C8B-B14F-4D97-AF65-F5344CB8AC3E}">
        <p14:creationId xmlns:p14="http://schemas.microsoft.com/office/powerpoint/2010/main" val="3859376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3B4A0-1687-3ECA-157D-0505AA714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Mixed effects models improve parameter estimates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BB98E-3261-07E9-B3AA-067C5FC06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I can correctly estimate parameters for each individual, I can then condition on these random effects</a:t>
            </a:r>
          </a:p>
          <a:p>
            <a:r>
              <a:rPr lang="en-US" dirty="0"/>
              <a:t>Conditioning = unbiased estimates of the overall response</a:t>
            </a:r>
          </a:p>
          <a:p>
            <a:r>
              <a:rPr lang="en-US" dirty="0"/>
              <a:t>LMMs take conditional probabilities of our random effects to get unbiased variance estimate </a:t>
            </a:r>
          </a:p>
          <a:p>
            <a:pPr lvl="1"/>
            <a:r>
              <a:rPr lang="en-US" dirty="0"/>
              <a:t>Read more at: </a:t>
            </a:r>
            <a:r>
              <a:rPr lang="en-US" dirty="0">
                <a:hlinkClick r:id="rId2"/>
              </a:rPr>
              <a:t>https://towardsdatascience.com/maximum-likelihood-ml-vs-reml-78cf79bef2cf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21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AD72-B150-1EF8-94D4-6F7C9496B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Mixed Models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7A99F-B019-EB39-0A57-9F94246B0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Mixed Effects Models</a:t>
            </a:r>
          </a:p>
          <a:p>
            <a:r>
              <a:rPr lang="en-US" dirty="0"/>
              <a:t>Generalized Linear Mixed Effects Models</a:t>
            </a:r>
          </a:p>
          <a:p>
            <a:r>
              <a:rPr lang="en-US" dirty="0"/>
              <a:t>General Estimation Equations</a:t>
            </a:r>
          </a:p>
        </p:txBody>
      </p:sp>
    </p:spTree>
    <p:extLst>
      <p:ext uri="{BB962C8B-B14F-4D97-AF65-F5344CB8AC3E}">
        <p14:creationId xmlns:p14="http://schemas.microsoft.com/office/powerpoint/2010/main" val="2119304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CDEA8-0099-2487-0906-324C119FD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D9414DE-ABA6-8B63-E77F-E4ABC74E1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35" y="2011362"/>
            <a:ext cx="11570529" cy="42979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EB2DF1-9100-74BC-2000-75DE14DF18DF}"/>
              </a:ext>
            </a:extLst>
          </p:cNvPr>
          <p:cNvSpPr/>
          <p:nvPr/>
        </p:nvSpPr>
        <p:spPr>
          <a:xfrm>
            <a:off x="341215" y="2475571"/>
            <a:ext cx="2945421" cy="95342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0DDBB9-1FC0-B85E-7BD8-8CACC8523DBD}"/>
              </a:ext>
            </a:extLst>
          </p:cNvPr>
          <p:cNvSpPr txBox="1"/>
          <p:nvPr/>
        </p:nvSpPr>
        <p:spPr>
          <a:xfrm>
            <a:off x="3642360" y="2629119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Uncomment this section and run if you need to install these packages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2B5F9-BA2D-7825-69D8-EA53D475373A}"/>
              </a:ext>
            </a:extLst>
          </p:cNvPr>
          <p:cNvSpPr/>
          <p:nvPr/>
        </p:nvSpPr>
        <p:spPr>
          <a:xfrm>
            <a:off x="341215" y="3683646"/>
            <a:ext cx="4191000" cy="95342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58A85B-49A5-B60C-F7B6-B7D30A23682E}"/>
              </a:ext>
            </a:extLst>
          </p:cNvPr>
          <p:cNvSpPr txBox="1"/>
          <p:nvPr/>
        </p:nvSpPr>
        <p:spPr>
          <a:xfrm>
            <a:off x="4724400" y="382290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Load the libraries so that we can use them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230C46-A0D4-C011-64CF-4AB740C8A84F}"/>
              </a:ext>
            </a:extLst>
          </p:cNvPr>
          <p:cNvSpPr/>
          <p:nvPr/>
        </p:nvSpPr>
        <p:spPr>
          <a:xfrm>
            <a:off x="341214" y="4952362"/>
            <a:ext cx="8116985" cy="95342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3062F3-A752-6C46-84F7-8A13F80ED969}"/>
              </a:ext>
            </a:extLst>
          </p:cNvPr>
          <p:cNvSpPr txBox="1"/>
          <p:nvPr/>
        </p:nvSpPr>
        <p:spPr>
          <a:xfrm>
            <a:off x="8611001" y="5105910"/>
            <a:ext cx="327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Finally, set working directory and read in the toy data</a:t>
            </a:r>
          </a:p>
        </p:txBody>
      </p:sp>
    </p:spTree>
    <p:extLst>
      <p:ext uri="{BB962C8B-B14F-4D97-AF65-F5344CB8AC3E}">
        <p14:creationId xmlns:p14="http://schemas.microsoft.com/office/powerpoint/2010/main" val="14274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2" grpId="0"/>
      <p:bldP spid="12" grpId="1"/>
      <p:bldP spid="13" grpId="0" animBg="1"/>
      <p:bldP spid="13" grpId="1" animBg="1"/>
      <p:bldP spid="14" grpId="0"/>
      <p:bldP spid="1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E579967-8A69-5E73-41CF-70F0A98A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78" y="3811227"/>
            <a:ext cx="11562244" cy="282456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28567C-1E6B-F028-0F2F-C4CE05A18969}"/>
              </a:ext>
            </a:extLst>
          </p:cNvPr>
          <p:cNvCxnSpPr>
            <a:cxnSpLocks/>
          </p:cNvCxnSpPr>
          <p:nvPr/>
        </p:nvCxnSpPr>
        <p:spPr>
          <a:xfrm>
            <a:off x="2636520" y="3398520"/>
            <a:ext cx="0" cy="64416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3BB7D8-8324-5524-C987-AB1F1FFF6EA7}"/>
              </a:ext>
            </a:extLst>
          </p:cNvPr>
          <p:cNvCxnSpPr>
            <a:cxnSpLocks/>
          </p:cNvCxnSpPr>
          <p:nvPr/>
        </p:nvCxnSpPr>
        <p:spPr>
          <a:xfrm>
            <a:off x="6492240" y="3398520"/>
            <a:ext cx="0" cy="64416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3D8C80-3184-A0E7-836A-38E35B4F0D20}"/>
              </a:ext>
            </a:extLst>
          </p:cNvPr>
          <p:cNvCxnSpPr>
            <a:cxnSpLocks/>
          </p:cNvCxnSpPr>
          <p:nvPr/>
        </p:nvCxnSpPr>
        <p:spPr>
          <a:xfrm>
            <a:off x="9116101" y="3429000"/>
            <a:ext cx="0" cy="64416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44C7FA-3395-E3F3-D91D-5F1109E5AE3F}"/>
              </a:ext>
            </a:extLst>
          </p:cNvPr>
          <p:cNvCxnSpPr>
            <a:cxnSpLocks/>
          </p:cNvCxnSpPr>
          <p:nvPr/>
        </p:nvCxnSpPr>
        <p:spPr>
          <a:xfrm>
            <a:off x="10119360" y="3398519"/>
            <a:ext cx="0" cy="64416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14CF55F-A3D8-5BF0-DABC-6C52B1D0C3DD}"/>
              </a:ext>
            </a:extLst>
          </p:cNvPr>
          <p:cNvSpPr txBox="1"/>
          <p:nvPr/>
        </p:nvSpPr>
        <p:spPr>
          <a:xfrm>
            <a:off x="1821179" y="2243273"/>
            <a:ext cx="1965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column of ID’s that correspond to each unique individual in the study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1AC7DC-4575-A584-7A72-C7D8D3BD6D4A}"/>
              </a:ext>
            </a:extLst>
          </p:cNvPr>
          <p:cNvSpPr txBox="1"/>
          <p:nvPr/>
        </p:nvSpPr>
        <p:spPr>
          <a:xfrm>
            <a:off x="5509260" y="2769956"/>
            <a:ext cx="1965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independent variable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C8694D-9BDD-ACD0-3AD2-B2862C7D4E76}"/>
              </a:ext>
            </a:extLst>
          </p:cNvPr>
          <p:cNvSpPr txBox="1"/>
          <p:nvPr/>
        </p:nvSpPr>
        <p:spPr>
          <a:xfrm>
            <a:off x="8214361" y="2958542"/>
            <a:ext cx="1965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dependent variable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C00B02-8A19-9E83-7037-E8643343EA19}"/>
              </a:ext>
            </a:extLst>
          </p:cNvPr>
          <p:cNvSpPr txBox="1"/>
          <p:nvPr/>
        </p:nvSpPr>
        <p:spPr>
          <a:xfrm>
            <a:off x="9774002" y="2152023"/>
            <a:ext cx="1965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grouping variable (i.e., treatment, site, etc.)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21380C-B70E-8860-690B-EFA7C2669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9" t="59622" r="34954" b="22447"/>
          <a:stretch/>
        </p:blipFill>
        <p:spPr>
          <a:xfrm>
            <a:off x="1074652" y="222208"/>
            <a:ext cx="10340369" cy="183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6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4CE1E11-8559-D8C5-3F78-78E0BAE79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3"/>
          <a:stretch/>
        </p:blipFill>
        <p:spPr>
          <a:xfrm>
            <a:off x="1448609" y="385147"/>
            <a:ext cx="9294781" cy="577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2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C53459D8-E57F-4AF2-E212-B84557E6C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985" y="1431472"/>
            <a:ext cx="8235951" cy="52189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B97DB3-3A37-09E6-5D0A-29FBBDFDA1A6}"/>
              </a:ext>
            </a:extLst>
          </p:cNvPr>
          <p:cNvSpPr/>
          <p:nvPr/>
        </p:nvSpPr>
        <p:spPr>
          <a:xfrm>
            <a:off x="2338613" y="3575957"/>
            <a:ext cx="7801429" cy="1850571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99ACD-D178-E577-3135-035CB2C37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0" t="27445" r="34954" b="58851"/>
          <a:stretch/>
        </p:blipFill>
        <p:spPr>
          <a:xfrm>
            <a:off x="1419318" y="95451"/>
            <a:ext cx="9024618" cy="123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09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7D50FB6-1DA9-9F3D-2725-FF02AF7857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3"/>
          <a:stretch/>
        </p:blipFill>
        <p:spPr>
          <a:xfrm>
            <a:off x="2002584" y="1634671"/>
            <a:ext cx="8186829" cy="49638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33102E-C33E-B0A5-9E09-E8559FA8DE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8" t="33889" r="34954" b="45185"/>
          <a:stretch/>
        </p:blipFill>
        <p:spPr>
          <a:xfrm>
            <a:off x="2647949" y="199571"/>
            <a:ext cx="68961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7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24509-9CC1-16F1-8834-E59A178C7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ANOVA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1355E-0C48-5D5A-390A-3EC593685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Are our groups different?</a:t>
            </a:r>
          </a:p>
        </p:txBody>
      </p:sp>
    </p:spTree>
    <p:extLst>
      <p:ext uri="{BB962C8B-B14F-4D97-AF65-F5344CB8AC3E}">
        <p14:creationId xmlns:p14="http://schemas.microsoft.com/office/powerpoint/2010/main" val="958932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5B719AE-72C6-6EE0-0777-6B2F9730B4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737"/>
          <a:stretch/>
        </p:blipFill>
        <p:spPr>
          <a:xfrm>
            <a:off x="459013" y="1705424"/>
            <a:ext cx="5082349" cy="583295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F10B62B-9649-2D62-BF94-8A1F5C46F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21"/>
          <a:stretch/>
        </p:blipFill>
        <p:spPr>
          <a:xfrm>
            <a:off x="6650638" y="3429000"/>
            <a:ext cx="5082349" cy="952953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583F052-E29E-96E1-7F75-3A091BA3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3" y="2349500"/>
            <a:ext cx="5636986" cy="4203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3B25D8-A735-C207-8DAB-2FC37707B51E}"/>
              </a:ext>
            </a:extLst>
          </p:cNvPr>
          <p:cNvSpPr/>
          <p:nvPr/>
        </p:nvSpPr>
        <p:spPr>
          <a:xfrm>
            <a:off x="484413" y="3900730"/>
            <a:ext cx="5535387" cy="1817217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2D2E7B59-9F32-8F85-0C7B-C9F01A5A9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4508500"/>
            <a:ext cx="5892800" cy="20447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40F1343-D431-EEF4-0557-F6A96A3A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3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ANOVA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7564273-3C1B-6114-C604-DE44B010F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2547" y="1690688"/>
            <a:ext cx="2378529" cy="9175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Are our groups different?</a:t>
            </a:r>
          </a:p>
        </p:txBody>
      </p:sp>
    </p:spTree>
    <p:extLst>
      <p:ext uri="{BB962C8B-B14F-4D97-AF65-F5344CB8AC3E}">
        <p14:creationId xmlns:p14="http://schemas.microsoft.com/office/powerpoint/2010/main" val="2357214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CDEE04F-E9B8-4616-FF28-265357ECB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56014"/>
            <a:ext cx="7772400" cy="48019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136ED6-F434-AE33-5970-8B7202927B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8" t="43333" r="35069" b="37963"/>
          <a:stretch/>
        </p:blipFill>
        <p:spPr>
          <a:xfrm>
            <a:off x="2021079" y="342900"/>
            <a:ext cx="8149842" cy="151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96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7F3B-841B-2BCA-9436-E8E588057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 of a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A6B3C-C0DB-9563-29E2-8D8862D83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goal is to fit a regression line through an </a:t>
            </a:r>
            <a:r>
              <a:rPr lang="en-US" dirty="0" err="1"/>
              <a:t>x,y</a:t>
            </a:r>
            <a:r>
              <a:rPr lang="en-US" dirty="0"/>
              <a:t> plane </a:t>
            </a:r>
          </a:p>
          <a:p>
            <a:r>
              <a:rPr lang="en-US" dirty="0"/>
              <a:t>Extend to higher dimensions (e.g. multiple regression)</a:t>
            </a:r>
          </a:p>
          <a:p>
            <a:r>
              <a:rPr lang="en-US" dirty="0"/>
              <a:t>ANOVA is most common – fits linear models to categorical grouping variables and asks if they’re different</a:t>
            </a:r>
          </a:p>
          <a:p>
            <a:r>
              <a:rPr lang="en-US" dirty="0"/>
              <a:t>Linear models rest on an important assumption (among others):</a:t>
            </a:r>
          </a:p>
          <a:p>
            <a:pPr lvl="1"/>
            <a:r>
              <a:rPr lang="en-US" dirty="0"/>
              <a:t>Each observation is independent of the others </a:t>
            </a:r>
          </a:p>
        </p:txBody>
      </p:sp>
    </p:spTree>
    <p:extLst>
      <p:ext uri="{BB962C8B-B14F-4D97-AF65-F5344CB8AC3E}">
        <p14:creationId xmlns:p14="http://schemas.microsoft.com/office/powerpoint/2010/main" val="1146345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0AC4-98FD-DFA1-F879-1AF375F9D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1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ANCOVA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64E3C-8348-BA86-EAC4-C7B1DEC0F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8114" y="1613580"/>
            <a:ext cx="4125686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Are our groups different, after accounting for some covariate?</a:t>
            </a:r>
          </a:p>
        </p:txBody>
      </p:sp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78D54A23-5070-0F2B-71FC-55A01CDC1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07" y="2407059"/>
            <a:ext cx="5786664" cy="43307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70034C-81CE-E73B-A81E-CED860C6B6E7}"/>
              </a:ext>
            </a:extLst>
          </p:cNvPr>
          <p:cNvSpPr/>
          <p:nvPr/>
        </p:nvSpPr>
        <p:spPr>
          <a:xfrm>
            <a:off x="548821" y="4767943"/>
            <a:ext cx="5097630" cy="156754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BA1DB0-3DAD-E32C-B953-24DC6D525486}"/>
              </a:ext>
            </a:extLst>
          </p:cNvPr>
          <p:cNvCxnSpPr/>
          <p:nvPr/>
        </p:nvCxnSpPr>
        <p:spPr>
          <a:xfrm flipH="1">
            <a:off x="5861957" y="5372100"/>
            <a:ext cx="1910443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479EDFE-D281-E729-6B9B-8C12DCB53D56}"/>
              </a:ext>
            </a:extLst>
          </p:cNvPr>
          <p:cNvSpPr txBox="1"/>
          <p:nvPr/>
        </p:nvSpPr>
        <p:spPr>
          <a:xfrm>
            <a:off x="7772400" y="5187434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effect?</a:t>
            </a:r>
          </a:p>
        </p:txBody>
      </p:sp>
    </p:spTree>
    <p:extLst>
      <p:ext uri="{BB962C8B-B14F-4D97-AF65-F5344CB8AC3E}">
        <p14:creationId xmlns:p14="http://schemas.microsoft.com/office/powerpoint/2010/main" val="111950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4A76BEB5-7203-7CB6-2BED-CD5EB31E8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63914"/>
            <a:ext cx="7772400" cy="48019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3B0308-45AD-2DCC-8E0A-590179FD6242}"/>
              </a:ext>
            </a:extLst>
          </p:cNvPr>
          <p:cNvSpPr txBox="1"/>
          <p:nvPr/>
        </p:nvSpPr>
        <p:spPr>
          <a:xfrm>
            <a:off x="1289951" y="146957"/>
            <a:ext cx="9927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Why does ANCOVA say that interactions are not different, when they clearly are different?</a:t>
            </a:r>
          </a:p>
        </p:txBody>
      </p:sp>
    </p:spTree>
    <p:extLst>
      <p:ext uri="{BB962C8B-B14F-4D97-AF65-F5344CB8AC3E}">
        <p14:creationId xmlns:p14="http://schemas.microsoft.com/office/powerpoint/2010/main" val="324758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3B0308-45AD-2DCC-8E0A-590179FD6242}"/>
              </a:ext>
            </a:extLst>
          </p:cNvPr>
          <p:cNvSpPr txBox="1"/>
          <p:nvPr/>
        </p:nvSpPr>
        <p:spPr>
          <a:xfrm>
            <a:off x="1289951" y="146957"/>
            <a:ext cx="9927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Assumptions of ANCOVA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259162-06F7-6F85-56E6-EE5C83A48B3C}"/>
              </a:ext>
            </a:extLst>
          </p:cNvPr>
          <p:cNvSpPr txBox="1"/>
          <p:nvPr/>
        </p:nvSpPr>
        <p:spPr>
          <a:xfrm>
            <a:off x="1592029" y="1601024"/>
            <a:ext cx="932361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The covariate is numerical (ours is categorical)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/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Covariate and independent variable are independent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/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All the slopes are the same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/>
          </a:p>
          <a:p>
            <a:pPr marL="342900" indent="-34290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4381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2B301-4F42-A465-1B97-BF408FDF9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 Effects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2A42E7-5098-4125-7AE0-B4DA869AE7E3}"/>
              </a:ext>
            </a:extLst>
          </p:cNvPr>
          <p:cNvSpPr txBox="1"/>
          <p:nvPr/>
        </p:nvSpPr>
        <p:spPr>
          <a:xfrm>
            <a:off x="838200" y="1690688"/>
            <a:ext cx="100529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Takes fixed and random inputs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Like an ANCOVA, but slope and intercept aren’t assumed to be fixed (hence, the “random” part)</a:t>
            </a:r>
          </a:p>
        </p:txBody>
      </p:sp>
    </p:spTree>
    <p:extLst>
      <p:ext uri="{BB962C8B-B14F-4D97-AF65-F5344CB8AC3E}">
        <p14:creationId xmlns:p14="http://schemas.microsoft.com/office/powerpoint/2010/main" val="2930747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F20222-E0D3-6315-1CFE-F4782EC4C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7" t="25185" r="35648" b="58704"/>
          <a:stretch/>
        </p:blipFill>
        <p:spPr>
          <a:xfrm>
            <a:off x="735432" y="2451100"/>
            <a:ext cx="10543336" cy="1701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9F41DF-5031-BCA5-E803-25700ACA9043}"/>
              </a:ext>
            </a:extLst>
          </p:cNvPr>
          <p:cNvCxnSpPr/>
          <p:nvPr/>
        </p:nvCxnSpPr>
        <p:spPr>
          <a:xfrm flipV="1">
            <a:off x="1192893" y="3342700"/>
            <a:ext cx="214993" cy="91440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367336-8ACD-C199-C853-43EA9F0DCB99}"/>
              </a:ext>
            </a:extLst>
          </p:cNvPr>
          <p:cNvSpPr txBox="1"/>
          <p:nvPr/>
        </p:nvSpPr>
        <p:spPr>
          <a:xfrm>
            <a:off x="-88900" y="4152900"/>
            <a:ext cx="1747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name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5CF19D-2CCF-B4A4-C32B-F28BB5BED4A4}"/>
              </a:ext>
            </a:extLst>
          </p:cNvPr>
          <p:cNvCxnSpPr>
            <a:cxnSpLocks/>
          </p:cNvCxnSpPr>
          <p:nvPr/>
        </p:nvCxnSpPr>
        <p:spPr>
          <a:xfrm flipV="1">
            <a:off x="1975754" y="3315095"/>
            <a:ext cx="38104" cy="1154865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237527-7942-E5AE-4DB1-8937CC98805A}"/>
              </a:ext>
            </a:extLst>
          </p:cNvPr>
          <p:cNvSpPr txBox="1"/>
          <p:nvPr/>
        </p:nvSpPr>
        <p:spPr>
          <a:xfrm>
            <a:off x="1099457" y="4522232"/>
            <a:ext cx="1747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 effects model function from LME4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8217F5-841D-5166-733C-F320C23CF82E}"/>
              </a:ext>
            </a:extLst>
          </p:cNvPr>
          <p:cNvSpPr/>
          <p:nvPr/>
        </p:nvSpPr>
        <p:spPr>
          <a:xfrm>
            <a:off x="2245198" y="3109629"/>
            <a:ext cx="402472" cy="205466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FFE8DA-43D5-EDB0-6159-EBEC6EA279E1}"/>
              </a:ext>
            </a:extLst>
          </p:cNvPr>
          <p:cNvSpPr txBox="1"/>
          <p:nvPr/>
        </p:nvSpPr>
        <p:spPr>
          <a:xfrm>
            <a:off x="2130886" y="4156643"/>
            <a:ext cx="1747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effect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EB0C68-859F-C693-9172-7921E36874F0}"/>
              </a:ext>
            </a:extLst>
          </p:cNvPr>
          <p:cNvCxnSpPr>
            <a:cxnSpLocks/>
          </p:cNvCxnSpPr>
          <p:nvPr/>
        </p:nvCxnSpPr>
        <p:spPr>
          <a:xfrm flipV="1">
            <a:off x="2603500" y="3454400"/>
            <a:ext cx="0" cy="69850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E7A7FD-9A8A-EA3C-0131-54D7D01B2A62}"/>
              </a:ext>
            </a:extLst>
          </p:cNvPr>
          <p:cNvCxnSpPr>
            <a:cxnSpLocks/>
          </p:cNvCxnSpPr>
          <p:nvPr/>
        </p:nvCxnSpPr>
        <p:spPr>
          <a:xfrm flipH="1" flipV="1">
            <a:off x="3060700" y="3454400"/>
            <a:ext cx="1003300" cy="91440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4B39487-7AE8-B969-74A5-2DA983DFCADD}"/>
              </a:ext>
            </a:extLst>
          </p:cNvPr>
          <p:cNvSpPr txBox="1"/>
          <p:nvPr/>
        </p:nvSpPr>
        <p:spPr>
          <a:xfrm>
            <a:off x="3785056" y="4466218"/>
            <a:ext cx="1747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effect 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51F468F-DFB4-692A-7773-564B89F82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Linear Mixed Effects Models </a:t>
            </a:r>
            <a:br>
              <a:rPr lang="en-US" dirty="0"/>
            </a:br>
            <a:r>
              <a:rPr lang="en-US" dirty="0"/>
              <a:t>~ Intercept Only Model ~</a:t>
            </a:r>
          </a:p>
        </p:txBody>
      </p:sp>
    </p:spTree>
    <p:extLst>
      <p:ext uri="{BB962C8B-B14F-4D97-AF65-F5344CB8AC3E}">
        <p14:creationId xmlns:p14="http://schemas.microsoft.com/office/powerpoint/2010/main" val="676198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2B301-4F42-A465-1B97-BF408FDF9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6" y="211137"/>
            <a:ext cx="11101387" cy="1325563"/>
          </a:xfrm>
        </p:spPr>
        <p:txBody>
          <a:bodyPr/>
          <a:lstStyle/>
          <a:p>
            <a:pPr algn="ctr"/>
            <a:r>
              <a:rPr lang="en-US" dirty="0"/>
              <a:t>Mixed effects models are conditional estimates of the </a:t>
            </a:r>
            <a:r>
              <a:rPr lang="en-US" dirty="0" err="1"/>
              <a:t>x,y</a:t>
            </a:r>
            <a:r>
              <a:rPr lang="en-US" dirty="0"/>
              <a:t> relationships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F2AED66-1BF9-1B68-BDD5-9F15B528D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095" y="1690688"/>
            <a:ext cx="3912770" cy="49561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E67A20-B985-0ABF-6139-99A33B15D872}"/>
              </a:ext>
            </a:extLst>
          </p:cNvPr>
          <p:cNvSpPr/>
          <p:nvPr/>
        </p:nvSpPr>
        <p:spPr>
          <a:xfrm>
            <a:off x="4222958" y="3700463"/>
            <a:ext cx="3749468" cy="1143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5A2E50-95DE-110B-6C3E-EEF835AFDC15}"/>
              </a:ext>
            </a:extLst>
          </p:cNvPr>
          <p:cNvCxnSpPr>
            <a:cxnSpLocks/>
          </p:cNvCxnSpPr>
          <p:nvPr/>
        </p:nvCxnSpPr>
        <p:spPr>
          <a:xfrm flipH="1">
            <a:off x="8278603" y="4271963"/>
            <a:ext cx="79396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92EDC24-7A41-1347-3BB7-5CB07489226F}"/>
              </a:ext>
            </a:extLst>
          </p:cNvPr>
          <p:cNvSpPr txBox="1"/>
          <p:nvPr/>
        </p:nvSpPr>
        <p:spPr>
          <a:xfrm>
            <a:off x="9215437" y="3700463"/>
            <a:ext cx="2571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variance in our model intercepts that are due to individual-level variation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5527D3-0578-F0E5-B200-CD1EEAEF2870}"/>
              </a:ext>
            </a:extLst>
          </p:cNvPr>
          <p:cNvSpPr/>
          <p:nvPr/>
        </p:nvSpPr>
        <p:spPr>
          <a:xfrm>
            <a:off x="4222958" y="4897618"/>
            <a:ext cx="3749468" cy="1143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C6264A-F130-0E69-D35C-E1E75D53D751}"/>
              </a:ext>
            </a:extLst>
          </p:cNvPr>
          <p:cNvCxnSpPr>
            <a:cxnSpLocks/>
          </p:cNvCxnSpPr>
          <p:nvPr/>
        </p:nvCxnSpPr>
        <p:spPr>
          <a:xfrm>
            <a:off x="3124200" y="5448047"/>
            <a:ext cx="9191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007008C-DE28-AC77-34E2-B61B238D6D5F}"/>
              </a:ext>
            </a:extLst>
          </p:cNvPr>
          <p:cNvSpPr txBox="1"/>
          <p:nvPr/>
        </p:nvSpPr>
        <p:spPr>
          <a:xfrm>
            <a:off x="585786" y="4897618"/>
            <a:ext cx="2571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intercept &amp; slope estimate after holding all that extra individual variance constant</a:t>
            </a:r>
          </a:p>
        </p:txBody>
      </p:sp>
    </p:spTree>
    <p:extLst>
      <p:ext uri="{BB962C8B-B14F-4D97-AF65-F5344CB8AC3E}">
        <p14:creationId xmlns:p14="http://schemas.microsoft.com/office/powerpoint/2010/main" val="1786123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2B301-4F42-A465-1B97-BF408FDF9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6" y="211137"/>
            <a:ext cx="11101387" cy="1325563"/>
          </a:xfrm>
        </p:spPr>
        <p:txBody>
          <a:bodyPr/>
          <a:lstStyle/>
          <a:p>
            <a:pPr algn="ctr"/>
            <a:r>
              <a:rPr lang="en-US" dirty="0"/>
              <a:t>Mixed effects models are conditional estimates of the </a:t>
            </a:r>
            <a:r>
              <a:rPr lang="en-US" dirty="0" err="1"/>
              <a:t>x,y</a:t>
            </a:r>
            <a:r>
              <a:rPr lang="en-US" dirty="0"/>
              <a:t> relationships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F2AED66-1BF9-1B68-BDD5-9F15B528D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870" y="1690688"/>
            <a:ext cx="3912770" cy="49561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E67A20-B985-0ABF-6139-99A33B15D872}"/>
              </a:ext>
            </a:extLst>
          </p:cNvPr>
          <p:cNvSpPr/>
          <p:nvPr/>
        </p:nvSpPr>
        <p:spPr>
          <a:xfrm>
            <a:off x="1279733" y="3700463"/>
            <a:ext cx="3749468" cy="1143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5527D3-0578-F0E5-B200-CD1EEAEF2870}"/>
              </a:ext>
            </a:extLst>
          </p:cNvPr>
          <p:cNvSpPr/>
          <p:nvPr/>
        </p:nvSpPr>
        <p:spPr>
          <a:xfrm>
            <a:off x="1279733" y="4897618"/>
            <a:ext cx="3749468" cy="1143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595AB13-314F-90CA-44DD-BD7EE3BDB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479" y="2029646"/>
            <a:ext cx="5749412" cy="36433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CFE1EE-46BD-5AD8-E8C3-FA56B6F204F7}"/>
              </a:ext>
            </a:extLst>
          </p:cNvPr>
          <p:cNvSpPr/>
          <p:nvPr/>
        </p:nvSpPr>
        <p:spPr>
          <a:xfrm>
            <a:off x="6208495" y="3429000"/>
            <a:ext cx="4575180" cy="1085275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75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2B301-4F42-A465-1B97-BF408FDF9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6" y="211137"/>
            <a:ext cx="11101387" cy="1325563"/>
          </a:xfrm>
        </p:spPr>
        <p:txBody>
          <a:bodyPr/>
          <a:lstStyle/>
          <a:p>
            <a:pPr algn="ctr"/>
            <a:r>
              <a:rPr lang="en-US" dirty="0"/>
              <a:t>But what if the slopes are allowed to vary?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35F35DAA-3125-F665-BE1A-BA364349D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199" y="3123861"/>
            <a:ext cx="5630863" cy="32125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0919FF-02EE-38D5-D38A-62DCA56ADEFF}"/>
              </a:ext>
            </a:extLst>
          </p:cNvPr>
          <p:cNvSpPr/>
          <p:nvPr/>
        </p:nvSpPr>
        <p:spPr>
          <a:xfrm>
            <a:off x="2937081" y="3194050"/>
            <a:ext cx="4206667" cy="12460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04DA29-AACE-A8D5-0693-0AACE7AFA2E8}"/>
              </a:ext>
            </a:extLst>
          </p:cNvPr>
          <p:cNvSpPr/>
          <p:nvPr/>
        </p:nvSpPr>
        <p:spPr>
          <a:xfrm>
            <a:off x="2951368" y="4969055"/>
            <a:ext cx="5192505" cy="124600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66224-26CB-832D-D58A-98646E4EE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" t="40555" r="35416" b="41276"/>
          <a:stretch/>
        </p:blipFill>
        <p:spPr>
          <a:xfrm>
            <a:off x="1145380" y="1376361"/>
            <a:ext cx="9080500" cy="164980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51E118-4771-F7C0-9C4A-7E67927B0F14}"/>
              </a:ext>
            </a:extLst>
          </p:cNvPr>
          <p:cNvCxnSpPr>
            <a:cxnSpLocks/>
          </p:cNvCxnSpPr>
          <p:nvPr/>
        </p:nvCxnSpPr>
        <p:spPr>
          <a:xfrm flipV="1">
            <a:off x="1892300" y="2328538"/>
            <a:ext cx="1244600" cy="14885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2C4BA5-6DA5-FFDC-0BC6-6AE253141BEA}"/>
              </a:ext>
            </a:extLst>
          </p:cNvPr>
          <p:cNvSpPr txBox="1"/>
          <p:nvPr/>
        </p:nvSpPr>
        <p:spPr>
          <a:xfrm>
            <a:off x="465930" y="3918856"/>
            <a:ext cx="2093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Specifies that it’s a slope only mixed model</a:t>
            </a:r>
          </a:p>
        </p:txBody>
      </p:sp>
    </p:spTree>
    <p:extLst>
      <p:ext uri="{BB962C8B-B14F-4D97-AF65-F5344CB8AC3E}">
        <p14:creationId xmlns:p14="http://schemas.microsoft.com/office/powerpoint/2010/main" val="217612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938CEA3-2811-C0BB-97E0-FEA9C0004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09" y="2365340"/>
            <a:ext cx="5630863" cy="32125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E67A20-B985-0ABF-6139-99A33B15D872}"/>
              </a:ext>
            </a:extLst>
          </p:cNvPr>
          <p:cNvSpPr/>
          <p:nvPr/>
        </p:nvSpPr>
        <p:spPr>
          <a:xfrm>
            <a:off x="355371" y="2488479"/>
            <a:ext cx="4488091" cy="1143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5527D3-0578-F0E5-B200-CD1EEAEF2870}"/>
              </a:ext>
            </a:extLst>
          </p:cNvPr>
          <p:cNvSpPr/>
          <p:nvPr/>
        </p:nvSpPr>
        <p:spPr>
          <a:xfrm>
            <a:off x="355370" y="4240393"/>
            <a:ext cx="5188179" cy="1143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595AB13-314F-90CA-44DD-BD7EE3BDB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479" y="2029646"/>
            <a:ext cx="5749412" cy="36433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CFE1EE-46BD-5AD8-E8C3-FA56B6F204F7}"/>
              </a:ext>
            </a:extLst>
          </p:cNvPr>
          <p:cNvSpPr/>
          <p:nvPr/>
        </p:nvSpPr>
        <p:spPr>
          <a:xfrm>
            <a:off x="6208495" y="3429000"/>
            <a:ext cx="4575180" cy="1085275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3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C1947C6-5113-BB51-2EDD-97BDED8D5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641" y="2808287"/>
            <a:ext cx="6243105" cy="35496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42B301-4F42-A465-1B97-BF408FDF9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306" y="-199846"/>
            <a:ext cx="11101387" cy="1325563"/>
          </a:xfrm>
        </p:spPr>
        <p:txBody>
          <a:bodyPr/>
          <a:lstStyle/>
          <a:p>
            <a:pPr algn="ctr"/>
            <a:r>
              <a:rPr lang="en-US" dirty="0"/>
              <a:t>Slope + intercept random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0919FF-02EE-38D5-D38A-62DCA56ADEFF}"/>
              </a:ext>
            </a:extLst>
          </p:cNvPr>
          <p:cNvSpPr/>
          <p:nvPr/>
        </p:nvSpPr>
        <p:spPr>
          <a:xfrm>
            <a:off x="2937081" y="3194050"/>
            <a:ext cx="5835444" cy="12460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04DA29-AACE-A8D5-0693-0AACE7AFA2E8}"/>
              </a:ext>
            </a:extLst>
          </p:cNvPr>
          <p:cNvSpPr/>
          <p:nvPr/>
        </p:nvSpPr>
        <p:spPr>
          <a:xfrm>
            <a:off x="2951368" y="4969055"/>
            <a:ext cx="5192505" cy="124600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F7710-0D48-9638-4477-8EEFF53B17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" t="39630" r="35416" b="45740"/>
          <a:stretch/>
        </p:blipFill>
        <p:spPr>
          <a:xfrm>
            <a:off x="1029183" y="1072177"/>
            <a:ext cx="10133632" cy="147161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F79F66-9994-D553-B9EF-A9FA2D97A1CA}"/>
              </a:ext>
            </a:extLst>
          </p:cNvPr>
          <p:cNvCxnSpPr>
            <a:cxnSpLocks/>
          </p:cNvCxnSpPr>
          <p:nvPr/>
        </p:nvCxnSpPr>
        <p:spPr>
          <a:xfrm flipV="1">
            <a:off x="1689100" y="1899174"/>
            <a:ext cx="1397000" cy="161872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61AD41-971B-8182-F0C4-CFF06253CBB3}"/>
              </a:ext>
            </a:extLst>
          </p:cNvPr>
          <p:cNvSpPr txBox="1"/>
          <p:nvPr/>
        </p:nvSpPr>
        <p:spPr>
          <a:xfrm>
            <a:off x="368300" y="3817054"/>
            <a:ext cx="2232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Replacing 0 with 1 tells </a:t>
            </a:r>
            <a:r>
              <a:rPr lang="en-US" dirty="0" err="1"/>
              <a:t>lmer</a:t>
            </a:r>
            <a:r>
              <a:rPr lang="en-US" dirty="0"/>
              <a:t>() that it’s a random slope and intercept mixed model</a:t>
            </a:r>
          </a:p>
        </p:txBody>
      </p:sp>
    </p:spTree>
    <p:extLst>
      <p:ext uri="{BB962C8B-B14F-4D97-AF65-F5344CB8AC3E}">
        <p14:creationId xmlns:p14="http://schemas.microsoft.com/office/powerpoint/2010/main" val="62615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3FC77-A05C-4982-4EEE-ECCCC9A1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meant by linear independence?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0623E-FA44-51F0-9703-CA7C2082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31900"/>
          </a:xfrm>
        </p:spPr>
        <p:txBody>
          <a:bodyPr/>
          <a:lstStyle/>
          <a:p>
            <a:r>
              <a:rPr lang="en-US" dirty="0"/>
              <a:t>A change in one observation has no effect on another observation</a:t>
            </a:r>
          </a:p>
          <a:p>
            <a:r>
              <a:rPr lang="en-US" dirty="0"/>
              <a:t>P[X=x | Y=y] = P[X=x]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674763-3E3F-BC39-59AD-E0FA9F882692}"/>
              </a:ext>
            </a:extLst>
          </p:cNvPr>
          <p:cNvCxnSpPr>
            <a:cxnSpLocks/>
          </p:cNvCxnSpPr>
          <p:nvPr/>
        </p:nvCxnSpPr>
        <p:spPr>
          <a:xfrm>
            <a:off x="3524250" y="3200401"/>
            <a:ext cx="0" cy="32480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0537EE-CBF5-524F-7FAD-75CFBF6A1595}"/>
              </a:ext>
            </a:extLst>
          </p:cNvPr>
          <p:cNvCxnSpPr>
            <a:cxnSpLocks/>
          </p:cNvCxnSpPr>
          <p:nvPr/>
        </p:nvCxnSpPr>
        <p:spPr>
          <a:xfrm flipH="1">
            <a:off x="3524250" y="6448425"/>
            <a:ext cx="43053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D989783-13C4-DF95-3FC3-8AEA7758D5E7}"/>
              </a:ext>
            </a:extLst>
          </p:cNvPr>
          <p:cNvSpPr/>
          <p:nvPr/>
        </p:nvSpPr>
        <p:spPr>
          <a:xfrm>
            <a:off x="4867275" y="4267200"/>
            <a:ext cx="114297" cy="133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0129B1-B364-07F4-A8DB-6A99166DCDC1}"/>
              </a:ext>
            </a:extLst>
          </p:cNvPr>
          <p:cNvSpPr/>
          <p:nvPr/>
        </p:nvSpPr>
        <p:spPr>
          <a:xfrm>
            <a:off x="4595817" y="4857746"/>
            <a:ext cx="114297" cy="133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9B9F9F-3E58-2AC7-F645-889850EEBCAD}"/>
              </a:ext>
            </a:extLst>
          </p:cNvPr>
          <p:cNvSpPr/>
          <p:nvPr/>
        </p:nvSpPr>
        <p:spPr>
          <a:xfrm>
            <a:off x="5036346" y="4857746"/>
            <a:ext cx="114297" cy="133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AC0CCD-B942-67D1-B083-5CECC20E64E3}"/>
              </a:ext>
            </a:extLst>
          </p:cNvPr>
          <p:cNvSpPr/>
          <p:nvPr/>
        </p:nvSpPr>
        <p:spPr>
          <a:xfrm>
            <a:off x="5276850" y="4324346"/>
            <a:ext cx="114297" cy="133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FFACB5E-FB34-D117-F565-4FD7E188EA46}"/>
              </a:ext>
            </a:extLst>
          </p:cNvPr>
          <p:cNvSpPr/>
          <p:nvPr/>
        </p:nvSpPr>
        <p:spPr>
          <a:xfrm>
            <a:off x="5562603" y="4148149"/>
            <a:ext cx="114297" cy="133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9A4D933-8490-F82F-F985-6A4018567A48}"/>
              </a:ext>
            </a:extLst>
          </p:cNvPr>
          <p:cNvSpPr/>
          <p:nvPr/>
        </p:nvSpPr>
        <p:spPr>
          <a:xfrm>
            <a:off x="5448304" y="4724400"/>
            <a:ext cx="114297" cy="133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630C060-9381-DD64-FF8B-E791BB128C32}"/>
              </a:ext>
            </a:extLst>
          </p:cNvPr>
          <p:cNvSpPr/>
          <p:nvPr/>
        </p:nvSpPr>
        <p:spPr>
          <a:xfrm>
            <a:off x="5219701" y="5319712"/>
            <a:ext cx="114297" cy="133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4053806-D1B0-C795-FFEB-FD2888459230}"/>
              </a:ext>
            </a:extLst>
          </p:cNvPr>
          <p:cNvSpPr/>
          <p:nvPr/>
        </p:nvSpPr>
        <p:spPr>
          <a:xfrm>
            <a:off x="5910267" y="4148149"/>
            <a:ext cx="114297" cy="133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885A841-4A66-3908-EADE-3963296B8F0E}"/>
              </a:ext>
            </a:extLst>
          </p:cNvPr>
          <p:cNvSpPr/>
          <p:nvPr/>
        </p:nvSpPr>
        <p:spPr>
          <a:xfrm>
            <a:off x="5648331" y="4514859"/>
            <a:ext cx="114297" cy="133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423E083-B3FD-CD7E-06B0-46A0B9380B85}"/>
              </a:ext>
            </a:extLst>
          </p:cNvPr>
          <p:cNvSpPr/>
          <p:nvPr/>
        </p:nvSpPr>
        <p:spPr>
          <a:xfrm>
            <a:off x="5824549" y="3614748"/>
            <a:ext cx="114297" cy="133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0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C95A-1CAD-82B9-B2E9-A17C72A14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Comparing results across models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88E6D3E-58E2-19B7-718B-C1BB75404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212906"/>
              </p:ext>
            </p:extLst>
          </p:nvPr>
        </p:nvGraphicFramePr>
        <p:xfrm>
          <a:off x="1147407" y="2264832"/>
          <a:ext cx="10206393" cy="2328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2131">
                  <a:extLst>
                    <a:ext uri="{9D8B030D-6E8A-4147-A177-3AD203B41FA5}">
                      <a16:colId xmlns:a16="http://schemas.microsoft.com/office/drawing/2014/main" val="3320847296"/>
                    </a:ext>
                  </a:extLst>
                </a:gridCol>
                <a:gridCol w="3402131">
                  <a:extLst>
                    <a:ext uri="{9D8B030D-6E8A-4147-A177-3AD203B41FA5}">
                      <a16:colId xmlns:a16="http://schemas.microsoft.com/office/drawing/2014/main" val="3941143335"/>
                    </a:ext>
                  </a:extLst>
                </a:gridCol>
                <a:gridCol w="3402131">
                  <a:extLst>
                    <a:ext uri="{9D8B030D-6E8A-4147-A177-3AD203B41FA5}">
                      <a16:colId xmlns:a16="http://schemas.microsoft.com/office/drawing/2014/main" val="143090214"/>
                    </a:ext>
                  </a:extLst>
                </a:gridCol>
              </a:tblGrid>
              <a:tr h="465667">
                <a:tc>
                  <a:txBody>
                    <a:bodyPr/>
                    <a:lstStyle/>
                    <a:p>
                      <a:r>
                        <a:rPr lang="en-US" sz="2300" dirty="0"/>
                        <a:t>Model</a:t>
                      </a:r>
                    </a:p>
                  </a:txBody>
                  <a:tcPr marL="114822" marR="114822" marT="57411" marB="57411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Intercept</a:t>
                      </a:r>
                    </a:p>
                  </a:txBody>
                  <a:tcPr marL="114822" marR="114822" marT="57411" marB="57411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Slope</a:t>
                      </a:r>
                    </a:p>
                  </a:txBody>
                  <a:tcPr marL="114822" marR="114822" marT="57411" marB="57411"/>
                </a:tc>
                <a:extLst>
                  <a:ext uri="{0D108BD9-81ED-4DB2-BD59-A6C34878D82A}">
                    <a16:rowId xmlns:a16="http://schemas.microsoft.com/office/drawing/2014/main" val="2404263961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r>
                        <a:rPr lang="en-US" sz="2300" dirty="0"/>
                        <a:t>Linear Model</a:t>
                      </a:r>
                    </a:p>
                  </a:txBody>
                  <a:tcPr marL="114822" marR="114822" marT="57411" marB="57411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-1.38</a:t>
                      </a:r>
                    </a:p>
                  </a:txBody>
                  <a:tcPr marL="114822" marR="114822" marT="57411" marB="57411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1.25</a:t>
                      </a:r>
                    </a:p>
                  </a:txBody>
                  <a:tcPr marL="114822" marR="114822" marT="57411" marB="57411"/>
                </a:tc>
                <a:extLst>
                  <a:ext uri="{0D108BD9-81ED-4DB2-BD59-A6C34878D82A}">
                    <a16:rowId xmlns:a16="http://schemas.microsoft.com/office/drawing/2014/main" val="2265946757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r>
                        <a:rPr lang="en-US" sz="2300" dirty="0"/>
                        <a:t>Intercept Model</a:t>
                      </a:r>
                    </a:p>
                  </a:txBody>
                  <a:tcPr marL="114822" marR="114822" marT="57411" marB="57411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1.36</a:t>
                      </a:r>
                    </a:p>
                  </a:txBody>
                  <a:tcPr marL="114822" marR="114822" marT="57411" marB="57411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1.04</a:t>
                      </a:r>
                    </a:p>
                  </a:txBody>
                  <a:tcPr marL="114822" marR="114822" marT="57411" marB="57411"/>
                </a:tc>
                <a:extLst>
                  <a:ext uri="{0D108BD9-81ED-4DB2-BD59-A6C34878D82A}">
                    <a16:rowId xmlns:a16="http://schemas.microsoft.com/office/drawing/2014/main" val="3222111929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r>
                        <a:rPr lang="en-US" sz="2300" dirty="0"/>
                        <a:t>Slope Model</a:t>
                      </a:r>
                    </a:p>
                  </a:txBody>
                  <a:tcPr marL="114822" marR="114822" marT="57411" marB="57411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2.37</a:t>
                      </a:r>
                    </a:p>
                  </a:txBody>
                  <a:tcPr marL="114822" marR="114822" marT="57411" marB="57411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0.94</a:t>
                      </a:r>
                    </a:p>
                  </a:txBody>
                  <a:tcPr marL="114822" marR="114822" marT="57411" marB="57411"/>
                </a:tc>
                <a:extLst>
                  <a:ext uri="{0D108BD9-81ED-4DB2-BD59-A6C34878D82A}">
                    <a16:rowId xmlns:a16="http://schemas.microsoft.com/office/drawing/2014/main" val="2355489182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r>
                        <a:rPr lang="en-US" sz="2300" dirty="0"/>
                        <a:t>Slope + Intercept Model</a:t>
                      </a:r>
                    </a:p>
                  </a:txBody>
                  <a:tcPr marL="114822" marR="114822" marT="57411" marB="57411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1.69</a:t>
                      </a:r>
                    </a:p>
                  </a:txBody>
                  <a:tcPr marL="114822" marR="114822" marT="57411" marB="57411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1.01</a:t>
                      </a:r>
                    </a:p>
                  </a:txBody>
                  <a:tcPr marL="114822" marR="114822" marT="57411" marB="57411"/>
                </a:tc>
                <a:extLst>
                  <a:ext uri="{0D108BD9-81ED-4DB2-BD59-A6C34878D82A}">
                    <a16:rowId xmlns:a16="http://schemas.microsoft.com/office/drawing/2014/main" val="816650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4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20434-79F4-8004-F276-6741DD803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686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Visualizing mixed effects models</a:t>
            </a: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283AECC6-0627-B873-3FF7-9BCFB74BF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222" y="2438400"/>
            <a:ext cx="6756907" cy="4167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15D9AC-1F9B-D40E-9C83-F45CC66A35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" t="29815" r="35532" b="47778"/>
          <a:stretch/>
        </p:blipFill>
        <p:spPr>
          <a:xfrm>
            <a:off x="1804012" y="635000"/>
            <a:ext cx="8033328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65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13E9C-A6B5-A9DC-4C2C-0187DD52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29516"/>
            <a:ext cx="10515600" cy="1325563"/>
          </a:xfrm>
        </p:spPr>
        <p:txBody>
          <a:bodyPr/>
          <a:lstStyle/>
          <a:p>
            <a:r>
              <a:rPr lang="en-US" dirty="0"/>
              <a:t>LMER syntax </a:t>
            </a:r>
            <a:r>
              <a:rPr lang="en-US" dirty="0" err="1"/>
              <a:t>cheatsheet</a:t>
            </a:r>
            <a:endParaRPr lang="en-US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0CBDA9C-A832-3492-216C-05C68EC7B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554" y="1384401"/>
            <a:ext cx="4403271" cy="4758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50A24F-D19E-BF9D-98B0-CD831388F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462" y="6142948"/>
            <a:ext cx="6586538" cy="71505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E2ADB9-88D3-05A8-E548-DE2FE1AB61A0}"/>
              </a:ext>
            </a:extLst>
          </p:cNvPr>
          <p:cNvCxnSpPr/>
          <p:nvPr/>
        </p:nvCxnSpPr>
        <p:spPr>
          <a:xfrm flipH="1">
            <a:off x="5157788" y="1671638"/>
            <a:ext cx="1443037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3A2E70-581A-30F5-EAA4-5ECC271536C5}"/>
              </a:ext>
            </a:extLst>
          </p:cNvPr>
          <p:cNvCxnSpPr/>
          <p:nvPr/>
        </p:nvCxnSpPr>
        <p:spPr>
          <a:xfrm flipH="1">
            <a:off x="5157787" y="2381251"/>
            <a:ext cx="1443037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8C775E-74FA-0F4B-8977-CD10FB565C8B}"/>
              </a:ext>
            </a:extLst>
          </p:cNvPr>
          <p:cNvCxnSpPr/>
          <p:nvPr/>
        </p:nvCxnSpPr>
        <p:spPr>
          <a:xfrm flipH="1">
            <a:off x="5710238" y="3105151"/>
            <a:ext cx="1443037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C8CD80-F41A-FFCB-D998-7D582D65C625}"/>
              </a:ext>
            </a:extLst>
          </p:cNvPr>
          <p:cNvCxnSpPr/>
          <p:nvPr/>
        </p:nvCxnSpPr>
        <p:spPr>
          <a:xfrm flipH="1">
            <a:off x="5710238" y="4143376"/>
            <a:ext cx="1443037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852D6F-9E3A-6E38-3752-5BFC0F5C691F}"/>
              </a:ext>
            </a:extLst>
          </p:cNvPr>
          <p:cNvCxnSpPr/>
          <p:nvPr/>
        </p:nvCxnSpPr>
        <p:spPr>
          <a:xfrm flipH="1">
            <a:off x="6276975" y="4953001"/>
            <a:ext cx="1443037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89DC40-22E7-876A-1C8D-EC9A6D3F0B66}"/>
              </a:ext>
            </a:extLst>
          </p:cNvPr>
          <p:cNvCxnSpPr/>
          <p:nvPr/>
        </p:nvCxnSpPr>
        <p:spPr>
          <a:xfrm flipH="1">
            <a:off x="6600825" y="5734051"/>
            <a:ext cx="1443037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9174BD2-DBD8-0E2E-4C3E-532A5620CA95}"/>
              </a:ext>
            </a:extLst>
          </p:cNvPr>
          <p:cNvSpPr txBox="1"/>
          <p:nvPr/>
        </p:nvSpPr>
        <p:spPr>
          <a:xfrm>
            <a:off x="6715126" y="1469317"/>
            <a:ext cx="410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Simple linear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AC0E5B-4FD8-7411-D62E-4EC2B39A7367}"/>
              </a:ext>
            </a:extLst>
          </p:cNvPr>
          <p:cNvSpPr txBox="1"/>
          <p:nvPr/>
        </p:nvSpPr>
        <p:spPr>
          <a:xfrm>
            <a:off x="6679747" y="2160629"/>
            <a:ext cx="410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 effects w/ random intercept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05F4B3-9468-53E0-17EA-94742A567982}"/>
              </a:ext>
            </a:extLst>
          </p:cNvPr>
          <p:cNvSpPr txBox="1"/>
          <p:nvPr/>
        </p:nvSpPr>
        <p:spPr>
          <a:xfrm>
            <a:off x="7322343" y="2886696"/>
            <a:ext cx="425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 effects w/ random intercept &amp; slope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D046DA-C5F0-DF9A-D772-2D825A40EC3C}"/>
              </a:ext>
            </a:extLst>
          </p:cNvPr>
          <p:cNvSpPr txBox="1"/>
          <p:nvPr/>
        </p:nvSpPr>
        <p:spPr>
          <a:xfrm>
            <a:off x="7231856" y="3935944"/>
            <a:ext cx="4250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 effects w/ 2 random intercepts  &amp; 1 random slope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5972DB-F351-979F-96CA-DF0947D865C9}"/>
              </a:ext>
            </a:extLst>
          </p:cNvPr>
          <p:cNvSpPr txBox="1"/>
          <p:nvPr/>
        </p:nvSpPr>
        <p:spPr>
          <a:xfrm>
            <a:off x="7756071" y="4609268"/>
            <a:ext cx="4250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 effects w/ 2 random intercepts  &amp; 1 random slope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F935DF-632D-70E9-E59D-E37394E223EF}"/>
              </a:ext>
            </a:extLst>
          </p:cNvPr>
          <p:cNvSpPr txBox="1"/>
          <p:nvPr/>
        </p:nvSpPr>
        <p:spPr>
          <a:xfrm>
            <a:off x="8043862" y="5388683"/>
            <a:ext cx="4250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Mixed effects w/ 1 random intercepts  &amp; 1 random slope</a:t>
            </a:r>
          </a:p>
        </p:txBody>
      </p:sp>
    </p:spTree>
    <p:extLst>
      <p:ext uri="{BB962C8B-B14F-4D97-AF65-F5344CB8AC3E}">
        <p14:creationId xmlns:p14="http://schemas.microsoft.com/office/powerpoint/2010/main" val="1125146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B5FF-B0E4-A17E-6A42-EB0804E8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Generalized Linear Mixed Effects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3CD41-A23C-927A-5F8F-0891468E6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5438"/>
            <a:ext cx="10515600" cy="4351338"/>
          </a:xfrm>
        </p:spPr>
        <p:txBody>
          <a:bodyPr/>
          <a:lstStyle/>
          <a:p>
            <a:r>
              <a:rPr lang="en-US" dirty="0"/>
              <a:t>When data is count or binomial data, we use generalized mixed effects models</a:t>
            </a:r>
          </a:p>
          <a:p>
            <a:endParaRPr lang="en-US" dirty="0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B5A5121-82E1-DCC8-3BB9-5032B3F555EA}"/>
              </a:ext>
            </a:extLst>
          </p:cNvPr>
          <p:cNvSpPr txBox="1">
            <a:spLocks/>
          </p:cNvSpPr>
          <p:nvPr/>
        </p:nvSpPr>
        <p:spPr>
          <a:xfrm>
            <a:off x="838200" y="25066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Global change type drought kills trees frequently</a:t>
            </a:r>
          </a:p>
          <a:p>
            <a:r>
              <a:rPr lang="en-US" dirty="0"/>
              <a:t>Question: are some stands on Moscow mountain more vulnerable to drought-induced tree mortality than others? </a:t>
            </a:r>
          </a:p>
          <a:p>
            <a:r>
              <a:rPr lang="en-US" dirty="0"/>
              <a:t>Hypothesis: Trees near recently logged sites (exposed) will have more mortality than trees in closed stands or near streams</a:t>
            </a:r>
          </a:p>
          <a:p>
            <a:r>
              <a:rPr lang="en-US" dirty="0"/>
              <a:t>Methods: Set up 3 study sites and every month for 5 years, we count the number of dead trees</a:t>
            </a:r>
          </a:p>
          <a:p>
            <a:r>
              <a:rPr lang="en-US" dirty="0"/>
              <a:t>How do we test if sites are different? </a:t>
            </a:r>
          </a:p>
          <a:p>
            <a:pPr lvl="1"/>
            <a:r>
              <a:rPr lang="en-US" dirty="0"/>
              <a:t>Obvious spatial autocorrelation / </a:t>
            </a:r>
            <a:r>
              <a:rPr lang="en-US" dirty="0" err="1"/>
              <a:t>pseudoreplication</a:t>
            </a:r>
            <a:endParaRPr lang="en-US" dirty="0"/>
          </a:p>
          <a:p>
            <a:pPr lvl="1"/>
            <a:r>
              <a:rPr lang="en-US" dirty="0"/>
              <a:t>Repeated measures</a:t>
            </a:r>
          </a:p>
          <a:p>
            <a:pPr lvl="1"/>
            <a:r>
              <a:rPr lang="en-US" dirty="0"/>
              <a:t>Temporal autocorrelation</a:t>
            </a:r>
          </a:p>
        </p:txBody>
      </p:sp>
    </p:spTree>
    <p:extLst>
      <p:ext uri="{BB962C8B-B14F-4D97-AF65-F5344CB8AC3E}">
        <p14:creationId xmlns:p14="http://schemas.microsoft.com/office/powerpoint/2010/main" val="79554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B5FF-B0E4-A17E-6A42-EB0804E8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Generalized Linear Mixed Effects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13496B-3B85-967D-40D5-25221C178D3F}"/>
              </a:ext>
            </a:extLst>
          </p:cNvPr>
          <p:cNvSpPr/>
          <p:nvPr/>
        </p:nvSpPr>
        <p:spPr>
          <a:xfrm>
            <a:off x="700088" y="2200275"/>
            <a:ext cx="3443287" cy="36861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F71C95-5E03-2730-BE94-F5F66FCEE304}"/>
              </a:ext>
            </a:extLst>
          </p:cNvPr>
          <p:cNvSpPr/>
          <p:nvPr/>
        </p:nvSpPr>
        <p:spPr>
          <a:xfrm>
            <a:off x="4374356" y="2200274"/>
            <a:ext cx="3443287" cy="36861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CC1C25-C096-2E33-ABA3-31C38FDEAE24}"/>
              </a:ext>
            </a:extLst>
          </p:cNvPr>
          <p:cNvSpPr/>
          <p:nvPr/>
        </p:nvSpPr>
        <p:spPr>
          <a:xfrm>
            <a:off x="8067669" y="2200274"/>
            <a:ext cx="3443287" cy="36861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9" name="Graphic 8" descr="Fir tree outline">
            <a:extLst>
              <a:ext uri="{FF2B5EF4-FFF2-40B4-BE49-F238E27FC236}">
                <a16:creationId xmlns:a16="http://schemas.microsoft.com/office/drawing/2014/main" id="{0AD3A898-66B9-5418-BC15-204B964E3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8356" y="2364602"/>
            <a:ext cx="914400" cy="914400"/>
          </a:xfrm>
          <a:prstGeom prst="rect">
            <a:avLst/>
          </a:prstGeom>
        </p:spPr>
      </p:pic>
      <p:pic>
        <p:nvPicPr>
          <p:cNvPr id="11" name="Graphic 10" descr="Withering Tree outline">
            <a:extLst>
              <a:ext uri="{FF2B5EF4-FFF2-40B4-BE49-F238E27FC236}">
                <a16:creationId xmlns:a16="http://schemas.microsoft.com/office/drawing/2014/main" id="{C3A0FF22-AB8D-9F0E-F9ED-0E2C979FE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4678" y="3121798"/>
            <a:ext cx="914400" cy="914400"/>
          </a:xfrm>
          <a:prstGeom prst="rect">
            <a:avLst/>
          </a:prstGeom>
        </p:spPr>
      </p:pic>
      <p:pic>
        <p:nvPicPr>
          <p:cNvPr id="12" name="Graphic 11" descr="Withering Tree outline">
            <a:extLst>
              <a:ext uri="{FF2B5EF4-FFF2-40B4-BE49-F238E27FC236}">
                <a16:creationId xmlns:a16="http://schemas.microsoft.com/office/drawing/2014/main" id="{0CE71846-5368-B138-CF80-7C821546E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22859" y="3713935"/>
            <a:ext cx="914400" cy="914400"/>
          </a:xfrm>
          <a:prstGeom prst="rect">
            <a:avLst/>
          </a:prstGeom>
        </p:spPr>
      </p:pic>
      <p:pic>
        <p:nvPicPr>
          <p:cNvPr id="13" name="Graphic 12" descr="Withering Tree outline">
            <a:extLst>
              <a:ext uri="{FF2B5EF4-FFF2-40B4-BE49-F238E27FC236}">
                <a16:creationId xmlns:a16="http://schemas.microsoft.com/office/drawing/2014/main" id="{65D7A2D9-9367-7184-D8BD-2E3FDC765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343" y="4677140"/>
            <a:ext cx="914400" cy="914400"/>
          </a:xfrm>
          <a:prstGeom prst="rect">
            <a:avLst/>
          </a:prstGeom>
        </p:spPr>
      </p:pic>
      <p:pic>
        <p:nvPicPr>
          <p:cNvPr id="14" name="Graphic 13" descr="Fir tree outline">
            <a:extLst>
              <a:ext uri="{FF2B5EF4-FFF2-40B4-BE49-F238E27FC236}">
                <a16:creationId xmlns:a16="http://schemas.microsoft.com/office/drawing/2014/main" id="{3614FCB1-0C09-0D85-A31D-7B6366724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1661" y="4712718"/>
            <a:ext cx="914400" cy="914400"/>
          </a:xfrm>
          <a:prstGeom prst="rect">
            <a:avLst/>
          </a:prstGeom>
        </p:spPr>
      </p:pic>
      <p:pic>
        <p:nvPicPr>
          <p:cNvPr id="15" name="Graphic 14" descr="Fir tree outline">
            <a:extLst>
              <a:ext uri="{FF2B5EF4-FFF2-40B4-BE49-F238E27FC236}">
                <a16:creationId xmlns:a16="http://schemas.microsoft.com/office/drawing/2014/main" id="{5DA23536-AB05-AA7F-7377-94F0621AC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422" y="3496835"/>
            <a:ext cx="914400" cy="914400"/>
          </a:xfrm>
          <a:prstGeom prst="rect">
            <a:avLst/>
          </a:prstGeom>
        </p:spPr>
      </p:pic>
      <p:pic>
        <p:nvPicPr>
          <p:cNvPr id="16" name="Graphic 15" descr="Fir tree outline">
            <a:extLst>
              <a:ext uri="{FF2B5EF4-FFF2-40B4-BE49-F238E27FC236}">
                <a16:creationId xmlns:a16="http://schemas.microsoft.com/office/drawing/2014/main" id="{FC997C86-37FB-9864-8D23-035267B36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0096" y="3129724"/>
            <a:ext cx="914400" cy="914400"/>
          </a:xfrm>
          <a:prstGeom prst="rect">
            <a:avLst/>
          </a:prstGeom>
        </p:spPr>
      </p:pic>
      <p:pic>
        <p:nvPicPr>
          <p:cNvPr id="17" name="Graphic 16" descr="Withering Tree outline">
            <a:extLst>
              <a:ext uri="{FF2B5EF4-FFF2-40B4-BE49-F238E27FC236}">
                <a16:creationId xmlns:a16="http://schemas.microsoft.com/office/drawing/2014/main" id="{48A38BEB-359B-34A6-09EB-C440F356F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6210" y="4972049"/>
            <a:ext cx="914400" cy="914400"/>
          </a:xfrm>
          <a:prstGeom prst="rect">
            <a:avLst/>
          </a:prstGeom>
        </p:spPr>
      </p:pic>
      <p:pic>
        <p:nvPicPr>
          <p:cNvPr id="18" name="Graphic 17" descr="Fir tree outline">
            <a:extLst>
              <a:ext uri="{FF2B5EF4-FFF2-40B4-BE49-F238E27FC236}">
                <a16:creationId xmlns:a16="http://schemas.microsoft.com/office/drawing/2014/main" id="{F450B58D-FEDF-94C7-13B1-01562BB30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3874" y="4166373"/>
            <a:ext cx="914400" cy="914400"/>
          </a:xfrm>
          <a:prstGeom prst="rect">
            <a:avLst/>
          </a:prstGeom>
        </p:spPr>
      </p:pic>
      <p:pic>
        <p:nvPicPr>
          <p:cNvPr id="19" name="Graphic 18" descr="Withering Tree outline">
            <a:extLst>
              <a:ext uri="{FF2B5EF4-FFF2-40B4-BE49-F238E27FC236}">
                <a16:creationId xmlns:a16="http://schemas.microsoft.com/office/drawing/2014/main" id="{9D0BEC29-6FBE-07B6-DA85-AF27692BF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2289" y="2391935"/>
            <a:ext cx="914400" cy="914400"/>
          </a:xfrm>
          <a:prstGeom prst="rect">
            <a:avLst/>
          </a:prstGeom>
        </p:spPr>
      </p:pic>
      <p:pic>
        <p:nvPicPr>
          <p:cNvPr id="20" name="Graphic 19" descr="Withering Tree outline">
            <a:extLst>
              <a:ext uri="{FF2B5EF4-FFF2-40B4-BE49-F238E27FC236}">
                <a16:creationId xmlns:a16="http://schemas.microsoft.com/office/drawing/2014/main" id="{5A736B84-097C-E811-3833-729FA4653E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61100" y="3894846"/>
            <a:ext cx="914400" cy="914400"/>
          </a:xfrm>
          <a:prstGeom prst="rect">
            <a:avLst/>
          </a:prstGeom>
        </p:spPr>
      </p:pic>
      <p:pic>
        <p:nvPicPr>
          <p:cNvPr id="21" name="Graphic 20" descr="Fir tree outline">
            <a:extLst>
              <a:ext uri="{FF2B5EF4-FFF2-40B4-BE49-F238E27FC236}">
                <a16:creationId xmlns:a16="http://schemas.microsoft.com/office/drawing/2014/main" id="{79E2032D-241F-A139-2249-4B24A2FEC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087" y="2215324"/>
            <a:ext cx="914400" cy="914400"/>
          </a:xfrm>
          <a:prstGeom prst="rect">
            <a:avLst/>
          </a:prstGeom>
        </p:spPr>
      </p:pic>
      <p:pic>
        <p:nvPicPr>
          <p:cNvPr id="22" name="Graphic 21" descr="Fir tree outline">
            <a:extLst>
              <a:ext uri="{FF2B5EF4-FFF2-40B4-BE49-F238E27FC236}">
                <a16:creationId xmlns:a16="http://schemas.microsoft.com/office/drawing/2014/main" id="{FF681369-A7E2-268C-8B84-21346939B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9733" y="2384555"/>
            <a:ext cx="914400" cy="914400"/>
          </a:xfrm>
          <a:prstGeom prst="rect">
            <a:avLst/>
          </a:prstGeom>
        </p:spPr>
      </p:pic>
      <p:pic>
        <p:nvPicPr>
          <p:cNvPr id="23" name="Graphic 22" descr="Withering Tree outline">
            <a:extLst>
              <a:ext uri="{FF2B5EF4-FFF2-40B4-BE49-F238E27FC236}">
                <a16:creationId xmlns:a16="http://schemas.microsoft.com/office/drawing/2014/main" id="{0670C6E5-6A38-0AB0-210A-ABD5BC7B8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8180" y="3586924"/>
            <a:ext cx="914400" cy="914400"/>
          </a:xfrm>
          <a:prstGeom prst="rect">
            <a:avLst/>
          </a:prstGeom>
        </p:spPr>
      </p:pic>
      <p:pic>
        <p:nvPicPr>
          <p:cNvPr id="24" name="Graphic 23" descr="Fir tree outline">
            <a:extLst>
              <a:ext uri="{FF2B5EF4-FFF2-40B4-BE49-F238E27FC236}">
                <a16:creationId xmlns:a16="http://schemas.microsoft.com/office/drawing/2014/main" id="{D5428B73-0BB4-1B82-5544-3326AA4C8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0757" y="2976692"/>
            <a:ext cx="914400" cy="914400"/>
          </a:xfrm>
          <a:prstGeom prst="rect">
            <a:avLst/>
          </a:prstGeom>
        </p:spPr>
      </p:pic>
      <p:pic>
        <p:nvPicPr>
          <p:cNvPr id="25" name="Graphic 24" descr="Withering Tree outline">
            <a:extLst>
              <a:ext uri="{FF2B5EF4-FFF2-40B4-BE49-F238E27FC236}">
                <a16:creationId xmlns:a16="http://schemas.microsoft.com/office/drawing/2014/main" id="{3F189E63-8AFC-7392-6FA4-2691A0A83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4557" y="2200274"/>
            <a:ext cx="914400" cy="914400"/>
          </a:xfrm>
          <a:prstGeom prst="rect">
            <a:avLst/>
          </a:prstGeom>
        </p:spPr>
      </p:pic>
      <p:pic>
        <p:nvPicPr>
          <p:cNvPr id="26" name="Graphic 25" descr="Fir tree outline">
            <a:extLst>
              <a:ext uri="{FF2B5EF4-FFF2-40B4-BE49-F238E27FC236}">
                <a16:creationId xmlns:a16="http://schemas.microsoft.com/office/drawing/2014/main" id="{7F579D6D-CEBE-16D7-61D0-C590D3BA9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8511" y="3959569"/>
            <a:ext cx="914400" cy="914400"/>
          </a:xfrm>
          <a:prstGeom prst="rect">
            <a:avLst/>
          </a:prstGeom>
        </p:spPr>
      </p:pic>
      <p:pic>
        <p:nvPicPr>
          <p:cNvPr id="27" name="Graphic 26" descr="Withering Tree outline">
            <a:extLst>
              <a:ext uri="{FF2B5EF4-FFF2-40B4-BE49-F238E27FC236}">
                <a16:creationId xmlns:a16="http://schemas.microsoft.com/office/drawing/2014/main" id="{91FE39FA-44E2-3EF8-1D6C-9E8B7E090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4356" y="4780459"/>
            <a:ext cx="914400" cy="914400"/>
          </a:xfrm>
          <a:prstGeom prst="rect">
            <a:avLst/>
          </a:prstGeom>
        </p:spPr>
      </p:pic>
      <p:pic>
        <p:nvPicPr>
          <p:cNvPr id="28" name="Graphic 27" descr="Fir tree outline">
            <a:extLst>
              <a:ext uri="{FF2B5EF4-FFF2-40B4-BE49-F238E27FC236}">
                <a16:creationId xmlns:a16="http://schemas.microsoft.com/office/drawing/2014/main" id="{EDE39A9A-B189-F361-E6E8-004282937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4358" y="3496958"/>
            <a:ext cx="914400" cy="914400"/>
          </a:xfrm>
          <a:prstGeom prst="rect">
            <a:avLst/>
          </a:prstGeom>
        </p:spPr>
      </p:pic>
      <p:pic>
        <p:nvPicPr>
          <p:cNvPr id="29" name="Graphic 28" descr="Withering Tree outline">
            <a:extLst>
              <a:ext uri="{FF2B5EF4-FFF2-40B4-BE49-F238E27FC236}">
                <a16:creationId xmlns:a16="http://schemas.microsoft.com/office/drawing/2014/main" id="{BE34B256-EC48-9985-49F2-2B4B4410C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4790" y="4136141"/>
            <a:ext cx="914400" cy="914400"/>
          </a:xfrm>
          <a:prstGeom prst="rect">
            <a:avLst/>
          </a:prstGeom>
        </p:spPr>
      </p:pic>
      <p:pic>
        <p:nvPicPr>
          <p:cNvPr id="30" name="Graphic 29" descr="Withering Tree outline">
            <a:extLst>
              <a:ext uri="{FF2B5EF4-FFF2-40B4-BE49-F238E27FC236}">
                <a16:creationId xmlns:a16="http://schemas.microsoft.com/office/drawing/2014/main" id="{59B005DE-6131-6468-ABA9-A5090C166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3176" y="3269060"/>
            <a:ext cx="914400" cy="914400"/>
          </a:xfrm>
          <a:prstGeom prst="rect">
            <a:avLst/>
          </a:prstGeom>
        </p:spPr>
      </p:pic>
      <p:pic>
        <p:nvPicPr>
          <p:cNvPr id="31" name="Graphic 30" descr="Fir tree outline">
            <a:extLst>
              <a:ext uri="{FF2B5EF4-FFF2-40B4-BE49-F238E27FC236}">
                <a16:creationId xmlns:a16="http://schemas.microsoft.com/office/drawing/2014/main" id="{CB861750-A2BB-D78F-E49B-3C0F0A874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0112" y="2417153"/>
            <a:ext cx="914400" cy="914400"/>
          </a:xfrm>
          <a:prstGeom prst="rect">
            <a:avLst/>
          </a:prstGeom>
        </p:spPr>
      </p:pic>
      <p:pic>
        <p:nvPicPr>
          <p:cNvPr id="32" name="Graphic 31" descr="Withering Tree outline">
            <a:extLst>
              <a:ext uri="{FF2B5EF4-FFF2-40B4-BE49-F238E27FC236}">
                <a16:creationId xmlns:a16="http://schemas.microsoft.com/office/drawing/2014/main" id="{73F91C94-0B22-C60B-7242-2D1671728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6609" y="4855898"/>
            <a:ext cx="914400" cy="914400"/>
          </a:xfrm>
          <a:prstGeom prst="rect">
            <a:avLst/>
          </a:prstGeom>
        </p:spPr>
      </p:pic>
      <p:pic>
        <p:nvPicPr>
          <p:cNvPr id="33" name="Graphic 32" descr="Withering Tree outline">
            <a:extLst>
              <a:ext uri="{FF2B5EF4-FFF2-40B4-BE49-F238E27FC236}">
                <a16:creationId xmlns:a16="http://schemas.microsoft.com/office/drawing/2014/main" id="{DD88D1C2-4AC4-D977-E212-31A4C1014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7302" y="4255518"/>
            <a:ext cx="914400" cy="914400"/>
          </a:xfrm>
          <a:prstGeom prst="rect">
            <a:avLst/>
          </a:prstGeom>
        </p:spPr>
      </p:pic>
      <p:pic>
        <p:nvPicPr>
          <p:cNvPr id="34" name="Graphic 33" descr="Withering Tree outline">
            <a:extLst>
              <a:ext uri="{FF2B5EF4-FFF2-40B4-BE49-F238E27FC236}">
                <a16:creationId xmlns:a16="http://schemas.microsoft.com/office/drawing/2014/main" id="{8C971869-00BE-92D4-2433-AE842C186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1280" y="5031960"/>
            <a:ext cx="914400" cy="914400"/>
          </a:xfrm>
          <a:prstGeom prst="rect">
            <a:avLst/>
          </a:prstGeom>
        </p:spPr>
      </p:pic>
      <p:pic>
        <p:nvPicPr>
          <p:cNvPr id="35" name="Graphic 34" descr="Withering Tree outline">
            <a:extLst>
              <a:ext uri="{FF2B5EF4-FFF2-40B4-BE49-F238E27FC236}">
                <a16:creationId xmlns:a16="http://schemas.microsoft.com/office/drawing/2014/main" id="{7B89DD39-5765-DF2F-6729-952FD05C5D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32862" y="2393378"/>
            <a:ext cx="914400" cy="914400"/>
          </a:xfrm>
          <a:prstGeom prst="rect">
            <a:avLst/>
          </a:prstGeom>
        </p:spPr>
      </p:pic>
      <p:pic>
        <p:nvPicPr>
          <p:cNvPr id="36" name="Graphic 35" descr="Withering Tree outline">
            <a:extLst>
              <a:ext uri="{FF2B5EF4-FFF2-40B4-BE49-F238E27FC236}">
                <a16:creationId xmlns:a16="http://schemas.microsoft.com/office/drawing/2014/main" id="{6A7A690F-39F3-CFC7-E5B0-723913C29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11904" y="2417153"/>
            <a:ext cx="914400" cy="914400"/>
          </a:xfrm>
          <a:prstGeom prst="rect">
            <a:avLst/>
          </a:prstGeom>
        </p:spPr>
      </p:pic>
      <p:pic>
        <p:nvPicPr>
          <p:cNvPr id="37" name="Graphic 36" descr="Withering Tree outline">
            <a:extLst>
              <a:ext uri="{FF2B5EF4-FFF2-40B4-BE49-F238E27FC236}">
                <a16:creationId xmlns:a16="http://schemas.microsoft.com/office/drawing/2014/main" id="{6AB193D4-D3C0-4BA1-EC92-E6B1484A3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3120" y="3496835"/>
            <a:ext cx="914400" cy="914400"/>
          </a:xfrm>
          <a:prstGeom prst="rect">
            <a:avLst/>
          </a:prstGeom>
        </p:spPr>
      </p:pic>
      <p:pic>
        <p:nvPicPr>
          <p:cNvPr id="38" name="Graphic 37" descr="Withering Tree outline">
            <a:extLst>
              <a:ext uri="{FF2B5EF4-FFF2-40B4-BE49-F238E27FC236}">
                <a16:creationId xmlns:a16="http://schemas.microsoft.com/office/drawing/2014/main" id="{938805B8-BF72-1D9D-2DBE-E60D44412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73707" y="3576220"/>
            <a:ext cx="914400" cy="914400"/>
          </a:xfrm>
          <a:prstGeom prst="rect">
            <a:avLst/>
          </a:prstGeom>
        </p:spPr>
      </p:pic>
      <p:pic>
        <p:nvPicPr>
          <p:cNvPr id="39" name="Graphic 38" descr="Withering Tree outline">
            <a:extLst>
              <a:ext uri="{FF2B5EF4-FFF2-40B4-BE49-F238E27FC236}">
                <a16:creationId xmlns:a16="http://schemas.microsoft.com/office/drawing/2014/main" id="{CE993133-4053-E0A6-C738-071511489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65418" y="4712718"/>
            <a:ext cx="914400" cy="914400"/>
          </a:xfrm>
          <a:prstGeom prst="rect">
            <a:avLst/>
          </a:prstGeom>
        </p:spPr>
      </p:pic>
      <p:pic>
        <p:nvPicPr>
          <p:cNvPr id="40" name="Graphic 39" descr="Withering Tree outline">
            <a:extLst>
              <a:ext uri="{FF2B5EF4-FFF2-40B4-BE49-F238E27FC236}">
                <a16:creationId xmlns:a16="http://schemas.microsoft.com/office/drawing/2014/main" id="{934C5BA7-506F-B452-2A50-0B5CCE4DB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2505" y="4416769"/>
            <a:ext cx="914400" cy="914400"/>
          </a:xfrm>
          <a:prstGeom prst="rect">
            <a:avLst/>
          </a:prstGeom>
        </p:spPr>
      </p:pic>
      <p:pic>
        <p:nvPicPr>
          <p:cNvPr id="41" name="Graphic 40" descr="Withering Tree outline">
            <a:extLst>
              <a:ext uri="{FF2B5EF4-FFF2-40B4-BE49-F238E27FC236}">
                <a16:creationId xmlns:a16="http://schemas.microsoft.com/office/drawing/2014/main" id="{77BBC5E6-105C-0D10-758C-480E8961C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70207" y="2644348"/>
            <a:ext cx="914400" cy="914400"/>
          </a:xfrm>
          <a:prstGeom prst="rect">
            <a:avLst/>
          </a:prstGeom>
        </p:spPr>
      </p:pic>
      <p:pic>
        <p:nvPicPr>
          <p:cNvPr id="42" name="Graphic 41" descr="Withering Tree outline">
            <a:extLst>
              <a:ext uri="{FF2B5EF4-FFF2-40B4-BE49-F238E27FC236}">
                <a16:creationId xmlns:a16="http://schemas.microsoft.com/office/drawing/2014/main" id="{1C736ED7-66D5-8918-BAE1-2139AFCC6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9160" y="3798318"/>
            <a:ext cx="914400" cy="914400"/>
          </a:xfrm>
          <a:prstGeom prst="rect">
            <a:avLst/>
          </a:prstGeom>
        </p:spPr>
      </p:pic>
      <p:pic>
        <p:nvPicPr>
          <p:cNvPr id="43" name="Graphic 42" descr="Withering Tree outline">
            <a:extLst>
              <a:ext uri="{FF2B5EF4-FFF2-40B4-BE49-F238E27FC236}">
                <a16:creationId xmlns:a16="http://schemas.microsoft.com/office/drawing/2014/main" id="{19DECC2D-2986-6A0F-9E65-AC2F0F835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3182" y="4861015"/>
            <a:ext cx="914400" cy="914400"/>
          </a:xfrm>
          <a:prstGeom prst="rect">
            <a:avLst/>
          </a:prstGeom>
        </p:spPr>
      </p:pic>
      <p:pic>
        <p:nvPicPr>
          <p:cNvPr id="44" name="Graphic 43" descr="Fir tree outline">
            <a:extLst>
              <a:ext uri="{FF2B5EF4-FFF2-40B4-BE49-F238E27FC236}">
                <a16:creationId xmlns:a16="http://schemas.microsoft.com/office/drawing/2014/main" id="{8F8D40C6-43AB-8FC4-B472-85F7C1094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1547" y="2556721"/>
            <a:ext cx="914400" cy="914400"/>
          </a:xfrm>
          <a:prstGeom prst="rect">
            <a:avLst/>
          </a:prstGeom>
        </p:spPr>
      </p:pic>
      <p:pic>
        <p:nvPicPr>
          <p:cNvPr id="45" name="Graphic 44" descr="Fir tree outline">
            <a:extLst>
              <a:ext uri="{FF2B5EF4-FFF2-40B4-BE49-F238E27FC236}">
                <a16:creationId xmlns:a16="http://schemas.microsoft.com/office/drawing/2014/main" id="{0198B6B1-B877-3914-15D2-12572E305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9835" y="3428603"/>
            <a:ext cx="914400" cy="914400"/>
          </a:xfrm>
          <a:prstGeom prst="rect">
            <a:avLst/>
          </a:prstGeom>
        </p:spPr>
      </p:pic>
      <p:pic>
        <p:nvPicPr>
          <p:cNvPr id="46" name="Graphic 45" descr="Fir tree outline">
            <a:extLst>
              <a:ext uri="{FF2B5EF4-FFF2-40B4-BE49-F238E27FC236}">
                <a16:creationId xmlns:a16="http://schemas.microsoft.com/office/drawing/2014/main" id="{54950A10-886C-0ADB-9B51-E1E8E3D8F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3245" y="38664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59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D1972-46CE-5578-1478-E5A0788FB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82"/>
            <a:ext cx="10515600" cy="1325563"/>
          </a:xfrm>
        </p:spPr>
        <p:txBody>
          <a:bodyPr/>
          <a:lstStyle/>
          <a:p>
            <a:r>
              <a:rPr lang="en-US" dirty="0"/>
              <a:t>Taking a look at the data</a:t>
            </a:r>
          </a:p>
        </p:txBody>
      </p:sp>
      <p:pic>
        <p:nvPicPr>
          <p:cNvPr id="11" name="Picture 10" descr="Table&#10;&#10;Description automatically generated with low confidence">
            <a:extLst>
              <a:ext uri="{FF2B5EF4-FFF2-40B4-BE49-F238E27FC236}">
                <a16:creationId xmlns:a16="http://schemas.microsoft.com/office/drawing/2014/main" id="{03C01BF5-37AB-9626-DCF4-51D591C17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68" y="3708401"/>
            <a:ext cx="11438664" cy="26326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23073A-CA3F-706A-4005-24C6A1494B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" t="29444" r="35070" b="46296"/>
          <a:stretch/>
        </p:blipFill>
        <p:spPr>
          <a:xfrm>
            <a:off x="1746250" y="1250145"/>
            <a:ext cx="8699500" cy="206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02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53A34EE-3C12-107B-3EAD-DDBC478896B6}"/>
              </a:ext>
            </a:extLst>
          </p:cNvPr>
          <p:cNvSpPr txBox="1"/>
          <p:nvPr/>
        </p:nvSpPr>
        <p:spPr>
          <a:xfrm>
            <a:off x="8572501" y="1772582"/>
            <a:ext cx="28432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Tree mortality increases with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More trees are dying in the high exposed plot than the other plots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79FDAD53-5784-F774-25FC-8F2020312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72" y="1557991"/>
            <a:ext cx="7772400" cy="480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9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1F3E4-8ECF-E126-5347-0E7987EC5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What’s a generalized linear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EBFEC-8A2B-D915-7941-0DF4B630F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 linear regression (even linear mixed effects models) assume the y variable is continuous (normal distribution)</a:t>
            </a:r>
          </a:p>
          <a:p>
            <a:r>
              <a:rPr lang="en-US" dirty="0"/>
              <a:t>Uses discrete distributions (</a:t>
            </a:r>
            <a:r>
              <a:rPr lang="en-US" dirty="0" err="1"/>
              <a:t>poisson</a:t>
            </a:r>
            <a:r>
              <a:rPr lang="en-US" dirty="0"/>
              <a:t>, negative binomial) to model discrete processes like count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564851-56DC-5582-0B90-5B0F59F0162F}"/>
                  </a:ext>
                </a:extLst>
              </p:cNvPr>
              <p:cNvSpPr txBox="1"/>
              <p:nvPr/>
            </p:nvSpPr>
            <p:spPr>
              <a:xfrm>
                <a:off x="1021977" y="4001294"/>
                <a:ext cx="1047077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𝑃𝑜𝑖𝑠𝑠𝑜𝑛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564851-56DC-5582-0B90-5B0F59F01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977" y="4001294"/>
                <a:ext cx="10470776" cy="1323439"/>
              </a:xfrm>
              <a:prstGeom prst="rect">
                <a:avLst/>
              </a:prstGeom>
              <a:blipFill>
                <a:blip r:embed="rId2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8160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1F3E4-8ECF-E126-5347-0E7987EC5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What’s a generalized linear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EBFEC-8A2B-D915-7941-0DF4B630F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 linear regression (even linear mixed effects models) assume the y variable is continuous (normal distribution)</a:t>
            </a:r>
          </a:p>
          <a:p>
            <a:r>
              <a:rPr lang="en-US" dirty="0"/>
              <a:t>Uses discrete distributions (</a:t>
            </a:r>
            <a:r>
              <a:rPr lang="en-US" dirty="0" err="1"/>
              <a:t>poisson</a:t>
            </a:r>
            <a:r>
              <a:rPr lang="en-US" dirty="0"/>
              <a:t>, negative binomial) to model discrete processes like count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564851-56DC-5582-0B90-5B0F59F0162F}"/>
                  </a:ext>
                </a:extLst>
              </p:cNvPr>
              <p:cNvSpPr txBox="1"/>
              <p:nvPr/>
            </p:nvSpPr>
            <p:spPr>
              <a:xfrm>
                <a:off x="1021977" y="4001294"/>
                <a:ext cx="10470776" cy="1967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𝑃𝑜𝑖𝑠𝑠𝑜𝑛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𝑃𝑜𝑖𝑠𝑠𝑜𝑛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564851-56DC-5582-0B90-5B0F59F01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977" y="4001294"/>
                <a:ext cx="10470776" cy="1967911"/>
              </a:xfrm>
              <a:prstGeom prst="rect">
                <a:avLst/>
              </a:prstGeom>
              <a:blipFill>
                <a:blip r:embed="rId2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4118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217AE-FD5C-A3FD-4D8A-379E5EF8B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-268868"/>
            <a:ext cx="11214100" cy="1325563"/>
          </a:xfrm>
        </p:spPr>
        <p:txBody>
          <a:bodyPr/>
          <a:lstStyle/>
          <a:p>
            <a:pPr algn="ctr"/>
            <a:r>
              <a:rPr lang="en-US" dirty="0"/>
              <a:t>Month as the random effect (intercept models)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B42A2BC-6F17-A0EF-A0F1-D56D390E6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803" y="1891555"/>
            <a:ext cx="6546067" cy="4772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E64B78-D5FE-A9F7-308F-4AED113AD9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3" t="42963" r="34954" b="44630"/>
          <a:stretch/>
        </p:blipFill>
        <p:spPr>
          <a:xfrm>
            <a:off x="2163936" y="809044"/>
            <a:ext cx="7864127" cy="9562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9DBEB3-87C8-D68A-F1CD-40E770A82911}"/>
              </a:ext>
            </a:extLst>
          </p:cNvPr>
          <p:cNvSpPr/>
          <p:nvPr/>
        </p:nvSpPr>
        <p:spPr>
          <a:xfrm>
            <a:off x="2922903" y="4622800"/>
            <a:ext cx="3985897" cy="10414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E713FE-6861-1D45-AF75-2D9F059B04A6}"/>
              </a:ext>
            </a:extLst>
          </p:cNvPr>
          <p:cNvSpPr txBox="1"/>
          <p:nvPr/>
        </p:nvSpPr>
        <p:spPr>
          <a:xfrm>
            <a:off x="9639300" y="2134607"/>
            <a:ext cx="2286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every dead tree at the high elevation site, the low elevation site has about 1.15 fewer dead trees (on average)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medium elevation site has about 0.69 fewer dead trees (on average)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when accounting for monthly variation across years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7528A-810A-EA6C-C452-71ACAD7A2697}"/>
              </a:ext>
            </a:extLst>
          </p:cNvPr>
          <p:cNvSpPr txBox="1"/>
          <p:nvPr/>
        </p:nvSpPr>
        <p:spPr>
          <a:xfrm>
            <a:off x="309736" y="4438992"/>
            <a:ext cx="208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Across months, there tends to be about two trees dead on average anyways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5D3BBD-7199-4E30-54BB-128B77795B0E}"/>
              </a:ext>
            </a:extLst>
          </p:cNvPr>
          <p:cNvCxnSpPr>
            <a:cxnSpLocks/>
          </p:cNvCxnSpPr>
          <p:nvPr/>
        </p:nvCxnSpPr>
        <p:spPr>
          <a:xfrm>
            <a:off x="2163936" y="5101456"/>
            <a:ext cx="5971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18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BB67-DFF6-A135-8E80-E014E204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 ecology, linear independence isn’t always </a:t>
            </a:r>
            <a:r>
              <a:rPr lang="en-US" dirty="0" err="1"/>
              <a:t>acheiveved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8A23B-F2E1-3E40-E014-3074D046A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Repeated measurements</a:t>
            </a:r>
          </a:p>
          <a:p>
            <a:pPr lvl="1"/>
            <a:r>
              <a:rPr lang="en-US" dirty="0"/>
              <a:t>Monitor the same individual(s) through time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489375-751C-88E1-4FA3-A84A813A449A}"/>
              </a:ext>
            </a:extLst>
          </p:cNvPr>
          <p:cNvSpPr/>
          <p:nvPr/>
        </p:nvSpPr>
        <p:spPr>
          <a:xfrm>
            <a:off x="1182029" y="3657600"/>
            <a:ext cx="2062976" cy="2007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AA0122C-8E96-267F-1D84-BD9EF07A7FAE}"/>
              </a:ext>
            </a:extLst>
          </p:cNvPr>
          <p:cNvSpPr/>
          <p:nvPr/>
        </p:nvSpPr>
        <p:spPr>
          <a:xfrm>
            <a:off x="4843346" y="3657600"/>
            <a:ext cx="2062976" cy="2007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10919E8-66D4-7596-6A07-63FC5AB493CF}"/>
              </a:ext>
            </a:extLst>
          </p:cNvPr>
          <p:cNvSpPr/>
          <p:nvPr/>
        </p:nvSpPr>
        <p:spPr>
          <a:xfrm>
            <a:off x="8504663" y="3657600"/>
            <a:ext cx="2062976" cy="2007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945BD1-2472-D2A1-BFCE-066DA7F991B6}"/>
              </a:ext>
            </a:extLst>
          </p:cNvPr>
          <p:cNvSpPr/>
          <p:nvPr/>
        </p:nvSpPr>
        <p:spPr>
          <a:xfrm>
            <a:off x="1550020" y="4092498"/>
            <a:ext cx="546409" cy="457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A7BC27-9618-F17F-0CF7-81BB601E1832}"/>
              </a:ext>
            </a:extLst>
          </p:cNvPr>
          <p:cNvSpPr/>
          <p:nvPr/>
        </p:nvSpPr>
        <p:spPr>
          <a:xfrm>
            <a:off x="2349190" y="4321098"/>
            <a:ext cx="546409" cy="457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7815B1A-AB37-CABA-ECD3-E3866355A3BA}"/>
              </a:ext>
            </a:extLst>
          </p:cNvPr>
          <p:cNvSpPr/>
          <p:nvPr/>
        </p:nvSpPr>
        <p:spPr>
          <a:xfrm>
            <a:off x="1676400" y="4755996"/>
            <a:ext cx="546409" cy="457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DE18C4B-5EF1-1766-7AE4-370183032DBC}"/>
              </a:ext>
            </a:extLst>
          </p:cNvPr>
          <p:cNvSpPr/>
          <p:nvPr/>
        </p:nvSpPr>
        <p:spPr>
          <a:xfrm>
            <a:off x="5328425" y="4001294"/>
            <a:ext cx="546409" cy="457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19A956E-1872-F1D4-A81F-704B07610D21}"/>
              </a:ext>
            </a:extLst>
          </p:cNvPr>
          <p:cNvSpPr/>
          <p:nvPr/>
        </p:nvSpPr>
        <p:spPr>
          <a:xfrm>
            <a:off x="5136996" y="4703027"/>
            <a:ext cx="546409" cy="457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78F9CA5-A19A-C87E-8995-0D442C5621F9}"/>
              </a:ext>
            </a:extLst>
          </p:cNvPr>
          <p:cNvSpPr/>
          <p:nvPr/>
        </p:nvSpPr>
        <p:spPr>
          <a:xfrm>
            <a:off x="6168484" y="4321098"/>
            <a:ext cx="546409" cy="457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6F4C6D5-FE95-7211-3C3F-572DF8791656}"/>
              </a:ext>
            </a:extLst>
          </p:cNvPr>
          <p:cNvSpPr/>
          <p:nvPr/>
        </p:nvSpPr>
        <p:spPr>
          <a:xfrm>
            <a:off x="8850352" y="4009658"/>
            <a:ext cx="546409" cy="457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2FC9B8-129D-273F-5267-2BF3664073F5}"/>
              </a:ext>
            </a:extLst>
          </p:cNvPr>
          <p:cNvSpPr/>
          <p:nvPr/>
        </p:nvSpPr>
        <p:spPr>
          <a:xfrm>
            <a:off x="9262946" y="4893392"/>
            <a:ext cx="546409" cy="457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3BA4A59-E527-9E8D-9E0F-C66665B682A8}"/>
              </a:ext>
            </a:extLst>
          </p:cNvPr>
          <p:cNvSpPr/>
          <p:nvPr/>
        </p:nvSpPr>
        <p:spPr>
          <a:xfrm>
            <a:off x="9708995" y="4245827"/>
            <a:ext cx="546409" cy="457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BA4850-F3B9-6C6C-BB41-C2361910B98B}"/>
              </a:ext>
            </a:extLst>
          </p:cNvPr>
          <p:cNvSpPr txBox="1"/>
          <p:nvPr/>
        </p:nvSpPr>
        <p:spPr>
          <a:xfrm>
            <a:off x="1445942" y="3173968"/>
            <a:ext cx="153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Treatment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7CE06B-C2B4-6BAF-2B66-A0B291647B7A}"/>
              </a:ext>
            </a:extLst>
          </p:cNvPr>
          <p:cNvSpPr txBox="1"/>
          <p:nvPr/>
        </p:nvSpPr>
        <p:spPr>
          <a:xfrm>
            <a:off x="5099824" y="3172645"/>
            <a:ext cx="153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Treatment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19E1A6-EAB4-D82D-B1B6-93D3196DA668}"/>
              </a:ext>
            </a:extLst>
          </p:cNvPr>
          <p:cNvSpPr txBox="1"/>
          <p:nvPr/>
        </p:nvSpPr>
        <p:spPr>
          <a:xfrm>
            <a:off x="8753706" y="3177948"/>
            <a:ext cx="153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Treatment 3</a:t>
            </a:r>
          </a:p>
        </p:txBody>
      </p:sp>
    </p:spTree>
    <p:extLst>
      <p:ext uri="{BB962C8B-B14F-4D97-AF65-F5344CB8AC3E}">
        <p14:creationId xmlns:p14="http://schemas.microsoft.com/office/powerpoint/2010/main" val="28008279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217AE-FD5C-A3FD-4D8A-379E5EF8B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24346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Year as the random effect (intercept models)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CB4E90D-3D7F-0A2A-2F72-E25C77426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853" y="2104121"/>
            <a:ext cx="6402294" cy="45889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F7EE37-3DBE-15C7-CDCE-F6BB377A6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4" t="43704" r="35069" b="45185"/>
          <a:stretch/>
        </p:blipFill>
        <p:spPr>
          <a:xfrm>
            <a:off x="1172252" y="914399"/>
            <a:ext cx="9847495" cy="10881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C53BBA-A47D-85BC-A03E-5EB0437584A5}"/>
              </a:ext>
            </a:extLst>
          </p:cNvPr>
          <p:cNvSpPr/>
          <p:nvPr/>
        </p:nvSpPr>
        <p:spPr>
          <a:xfrm>
            <a:off x="2907553" y="4000500"/>
            <a:ext cx="2591547" cy="6858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08D2DE-0DD7-A4F8-3D0D-4EA04635AB39}"/>
              </a:ext>
            </a:extLst>
          </p:cNvPr>
          <p:cNvSpPr txBox="1"/>
          <p:nvPr/>
        </p:nvSpPr>
        <p:spPr>
          <a:xfrm>
            <a:off x="9448800" y="2209800"/>
            <a:ext cx="241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Much more variance in the intercept across years, than across months (suggests some years were especially bad for trees!)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899BB-834F-B34E-8724-5543A60916D9}"/>
              </a:ext>
            </a:extLst>
          </p:cNvPr>
          <p:cNvSpPr txBox="1"/>
          <p:nvPr/>
        </p:nvSpPr>
        <p:spPr>
          <a:xfrm>
            <a:off x="177800" y="4686300"/>
            <a:ext cx="241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Decrease in overall intercept suggests slightly fewer trees were dying in the background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3A2A74-F4C4-9A9E-5861-74C71B96A2E0}"/>
              </a:ext>
            </a:extLst>
          </p:cNvPr>
          <p:cNvCxnSpPr/>
          <p:nvPr/>
        </p:nvCxnSpPr>
        <p:spPr>
          <a:xfrm>
            <a:off x="2070100" y="5194300"/>
            <a:ext cx="7993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562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217AE-FD5C-A3FD-4D8A-379E5EF8B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355241"/>
            <a:ext cx="11480800" cy="1325563"/>
          </a:xfrm>
        </p:spPr>
        <p:txBody>
          <a:bodyPr/>
          <a:lstStyle/>
          <a:p>
            <a:pPr algn="ctr"/>
            <a:r>
              <a:rPr lang="en-US" dirty="0"/>
              <a:t>Fitting GLMs to our data in R (intercept models)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51A8CAA-287E-2B5A-4C1E-DFBEE1F55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701" y="2128258"/>
            <a:ext cx="6314597" cy="45840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F871C3-B7CD-EE9D-0023-0F45BB5DE4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3" t="43889" r="35185" b="45000"/>
          <a:stretch/>
        </p:blipFill>
        <p:spPr>
          <a:xfrm>
            <a:off x="1319532" y="840794"/>
            <a:ext cx="9552933" cy="10388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C49AA4-D666-9E35-A2F9-953E63EE35D9}"/>
              </a:ext>
            </a:extLst>
          </p:cNvPr>
          <p:cNvSpPr/>
          <p:nvPr/>
        </p:nvSpPr>
        <p:spPr>
          <a:xfrm>
            <a:off x="2938701" y="3987800"/>
            <a:ext cx="2591547" cy="6858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47FFEE-4511-F4C2-15B8-2F59A42B82C0}"/>
              </a:ext>
            </a:extLst>
          </p:cNvPr>
          <p:cNvSpPr txBox="1"/>
          <p:nvPr/>
        </p:nvSpPr>
        <p:spPr>
          <a:xfrm>
            <a:off x="9359900" y="2616200"/>
            <a:ext cx="2425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variance is somewhere between month / year </a:t>
            </a:r>
          </a:p>
          <a:p>
            <a:endParaRPr lang="en-US" dirty="0"/>
          </a:p>
          <a:p>
            <a:r>
              <a:rPr lang="en-US" dirty="0"/>
              <a:t>Same with overall intercept</a:t>
            </a:r>
          </a:p>
          <a:p>
            <a:endParaRPr lang="en-US" dirty="0"/>
          </a:p>
          <a:p>
            <a:r>
              <a:rPr lang="en-US" dirty="0"/>
              <a:t>General conclusion might be that there is more variation across years than across dates and months</a:t>
            </a:r>
          </a:p>
        </p:txBody>
      </p:sp>
    </p:spTree>
    <p:extLst>
      <p:ext uri="{BB962C8B-B14F-4D97-AF65-F5344CB8AC3E}">
        <p14:creationId xmlns:p14="http://schemas.microsoft.com/office/powerpoint/2010/main" val="3007490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B7228D-22D6-9207-4E84-EC4AF4C61FAD}"/>
              </a:ext>
            </a:extLst>
          </p:cNvPr>
          <p:cNvSpPr txBox="1"/>
          <p:nvPr/>
        </p:nvSpPr>
        <p:spPr>
          <a:xfrm>
            <a:off x="864704" y="178904"/>
            <a:ext cx="106646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Akaike Information Criterion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Models should balance complexity with descriptive capacity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Assigns lower values to better models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Relative comparison – absolute values are meaningless outside of context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97AC804-3AF4-F080-996B-AC55EB519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26" r="50135" b="72993"/>
          <a:stretch/>
        </p:blipFill>
        <p:spPr>
          <a:xfrm>
            <a:off x="260874" y="4810539"/>
            <a:ext cx="3264205" cy="901149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23C40B26-4756-E04F-9533-6E958E5ED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84" r="52277" b="74522"/>
          <a:stretch/>
        </p:blipFill>
        <p:spPr>
          <a:xfrm>
            <a:off x="4061044" y="4810539"/>
            <a:ext cx="3297867" cy="901149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3FC4B372-CF80-F063-DF30-ABE37DD897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50" r="50000" b="73302"/>
          <a:stretch/>
        </p:blipFill>
        <p:spPr>
          <a:xfrm>
            <a:off x="7894876" y="4810539"/>
            <a:ext cx="3503706" cy="9740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9BF1A3-DA01-4D9D-D74C-29CC1C748A14}"/>
              </a:ext>
            </a:extLst>
          </p:cNvPr>
          <p:cNvSpPr txBox="1"/>
          <p:nvPr/>
        </p:nvSpPr>
        <p:spPr>
          <a:xfrm>
            <a:off x="424070" y="4214191"/>
            <a:ext cx="275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Month is random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6B82A7-1BC8-3323-8C80-1D0391769C6B}"/>
              </a:ext>
            </a:extLst>
          </p:cNvPr>
          <p:cNvSpPr txBox="1"/>
          <p:nvPr/>
        </p:nvSpPr>
        <p:spPr>
          <a:xfrm>
            <a:off x="4181061" y="4214191"/>
            <a:ext cx="275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 is random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F5CD3-80D2-56CF-6609-33A36AD0E900}"/>
              </a:ext>
            </a:extLst>
          </p:cNvPr>
          <p:cNvSpPr txBox="1"/>
          <p:nvPr/>
        </p:nvSpPr>
        <p:spPr>
          <a:xfrm>
            <a:off x="7959586" y="4214191"/>
            <a:ext cx="275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is random</a:t>
            </a:r>
          </a:p>
        </p:txBody>
      </p:sp>
    </p:spTree>
    <p:extLst>
      <p:ext uri="{BB962C8B-B14F-4D97-AF65-F5344CB8AC3E}">
        <p14:creationId xmlns:p14="http://schemas.microsoft.com/office/powerpoint/2010/main" val="25264612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97AC804-3AF4-F080-996B-AC55EB519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26" r="50135" b="72993"/>
          <a:stretch/>
        </p:blipFill>
        <p:spPr>
          <a:xfrm>
            <a:off x="260874" y="4810539"/>
            <a:ext cx="3264205" cy="901149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23C40B26-4756-E04F-9533-6E958E5ED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84" r="52277" b="74522"/>
          <a:stretch/>
        </p:blipFill>
        <p:spPr>
          <a:xfrm>
            <a:off x="4061044" y="4810539"/>
            <a:ext cx="3297867" cy="901149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3FC4B372-CF80-F063-DF30-ABE37DD897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50" r="50000" b="73302"/>
          <a:stretch/>
        </p:blipFill>
        <p:spPr>
          <a:xfrm>
            <a:off x="7894876" y="4810539"/>
            <a:ext cx="3503706" cy="9740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9BF1A3-DA01-4D9D-D74C-29CC1C748A14}"/>
              </a:ext>
            </a:extLst>
          </p:cNvPr>
          <p:cNvSpPr txBox="1"/>
          <p:nvPr/>
        </p:nvSpPr>
        <p:spPr>
          <a:xfrm>
            <a:off x="424070" y="4214191"/>
            <a:ext cx="275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Month is random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6B82A7-1BC8-3323-8C80-1D0391769C6B}"/>
              </a:ext>
            </a:extLst>
          </p:cNvPr>
          <p:cNvSpPr txBox="1"/>
          <p:nvPr/>
        </p:nvSpPr>
        <p:spPr>
          <a:xfrm>
            <a:off x="4181061" y="4214191"/>
            <a:ext cx="275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 is random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3F5CD3-80D2-56CF-6609-33A36AD0E900}"/>
              </a:ext>
            </a:extLst>
          </p:cNvPr>
          <p:cNvSpPr txBox="1"/>
          <p:nvPr/>
        </p:nvSpPr>
        <p:spPr>
          <a:xfrm>
            <a:off x="7959586" y="4214191"/>
            <a:ext cx="275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is random</a:t>
            </a:r>
          </a:p>
        </p:txBody>
      </p: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E16D9A33-EC08-340B-3148-1E1CC8CEC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619" y="287222"/>
            <a:ext cx="6390861" cy="394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84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DAE83-C20D-489C-963D-A6709C5D3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09" y="365125"/>
            <a:ext cx="10515600" cy="1325563"/>
          </a:xfrm>
        </p:spPr>
        <p:txBody>
          <a:bodyPr/>
          <a:lstStyle/>
          <a:p>
            <a:r>
              <a:rPr lang="en-US" dirty="0"/>
              <a:t>Visualizing GLMM</a:t>
            </a:r>
            <a:br>
              <a:rPr lang="en-US" dirty="0"/>
            </a:br>
            <a:r>
              <a:rPr lang="en-US" dirty="0"/>
              <a:t>(pooled across sites)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5A44CB5-7D40-87AC-C967-87F4CBC73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809" y="2013641"/>
            <a:ext cx="7772400" cy="48184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702675-C3BD-DD34-D0C0-3C74E44F03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32593" r="35185" b="48079"/>
          <a:stretch/>
        </p:blipFill>
        <p:spPr>
          <a:xfrm>
            <a:off x="5410200" y="457200"/>
            <a:ext cx="6523450" cy="12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045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DAE83-C20D-489C-963D-A6709C5D3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GLMM</a:t>
            </a:r>
            <a:br>
              <a:rPr lang="en-US" dirty="0"/>
            </a:br>
            <a:r>
              <a:rPr lang="en-US" dirty="0"/>
              <a:t>(focus on year effect!)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48E153-1E9C-4558-8A81-DBE38D8A1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7" t="14445" r="35186" b="66226"/>
          <a:stretch/>
        </p:blipFill>
        <p:spPr>
          <a:xfrm>
            <a:off x="5892800" y="460324"/>
            <a:ext cx="5981700" cy="11351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FEC8BA-4611-30B5-F5F6-726F9D49E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1" t="36852" r="53125" b="22593"/>
          <a:stretch/>
        </p:blipFill>
        <p:spPr>
          <a:xfrm>
            <a:off x="2120900" y="1911958"/>
            <a:ext cx="7708900" cy="473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431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03C2B-9544-ED72-2172-16161943C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Estimation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78D44-AD0A-2BC5-EF93-7FE1654D1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don’t care what each sub-group is doing, but we want to get rid of that underlying structure from our model? </a:t>
            </a:r>
          </a:p>
          <a:p>
            <a:r>
              <a:rPr lang="en-US" dirty="0"/>
              <a:t>GEE gives us the marginal parameter estimates, after removing the effect of group-level variance</a:t>
            </a:r>
          </a:p>
        </p:txBody>
      </p:sp>
    </p:spTree>
    <p:extLst>
      <p:ext uri="{BB962C8B-B14F-4D97-AF65-F5344CB8AC3E}">
        <p14:creationId xmlns:p14="http://schemas.microsoft.com/office/powerpoint/2010/main" val="719449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03C2B-9544-ED72-2172-16161943C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137"/>
            <a:ext cx="10515600" cy="1325563"/>
          </a:xfrm>
        </p:spPr>
        <p:txBody>
          <a:bodyPr/>
          <a:lstStyle/>
          <a:p>
            <a:r>
              <a:rPr lang="en-US" dirty="0"/>
              <a:t>General Estimation Equations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306A82B-2170-9844-B4BC-EDB24727B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865" y="1442700"/>
            <a:ext cx="7978270" cy="492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1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03C2B-9544-ED72-2172-16161943C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3009"/>
            <a:ext cx="10515600" cy="1325563"/>
          </a:xfrm>
        </p:spPr>
        <p:txBody>
          <a:bodyPr/>
          <a:lstStyle/>
          <a:p>
            <a:r>
              <a:rPr lang="en-US" dirty="0"/>
              <a:t>General Estimation Equations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238008A2-FC81-2F0F-D2C0-DE9BEC292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3767"/>
            <a:ext cx="6996627" cy="578468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483E840-8A89-4B57-9B0F-209B25797616}"/>
              </a:ext>
            </a:extLst>
          </p:cNvPr>
          <p:cNvCxnSpPr>
            <a:cxnSpLocks/>
          </p:cNvCxnSpPr>
          <p:nvPr/>
        </p:nvCxnSpPr>
        <p:spPr>
          <a:xfrm flipH="1">
            <a:off x="3498313" y="3728862"/>
            <a:ext cx="36859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A2B6874-E6C7-B757-596C-4B099DA7C778}"/>
              </a:ext>
            </a:extLst>
          </p:cNvPr>
          <p:cNvSpPr txBox="1"/>
          <p:nvPr/>
        </p:nvSpPr>
        <p:spPr>
          <a:xfrm>
            <a:off x="7184215" y="3274353"/>
            <a:ext cx="274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Robust S.E. is robust! When N is large, this estimate is very good</a:t>
            </a:r>
          </a:p>
          <a:p>
            <a:endParaRPr lang="en-US" dirty="0"/>
          </a:p>
          <a:p>
            <a:r>
              <a:rPr lang="en-US" dirty="0"/>
              <a:t>When N is small, this tends to be an underestimate of the true standard error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DC772B-CD36-9E75-0E44-56605B65B0EA}"/>
              </a:ext>
            </a:extLst>
          </p:cNvPr>
          <p:cNvCxnSpPr>
            <a:cxnSpLocks/>
          </p:cNvCxnSpPr>
          <p:nvPr/>
        </p:nvCxnSpPr>
        <p:spPr>
          <a:xfrm flipH="1" flipV="1">
            <a:off x="2078084" y="3728862"/>
            <a:ext cx="6838404" cy="2155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169426-BF43-961D-5137-403DCB04DCD2}"/>
              </a:ext>
            </a:extLst>
          </p:cNvPr>
          <p:cNvSpPr txBox="1"/>
          <p:nvPr/>
        </p:nvSpPr>
        <p:spPr>
          <a:xfrm>
            <a:off x="8916488" y="5760187"/>
            <a:ext cx="166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you’d get with a GLM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49E7B6-C6A9-25D0-2C89-CF5967BD48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" t="54127" r="35302" b="23869"/>
          <a:stretch/>
        </p:blipFill>
        <p:spPr>
          <a:xfrm>
            <a:off x="7104029" y="973766"/>
            <a:ext cx="4906479" cy="105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7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03C2B-9544-ED72-2172-16161943C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153" y="108987"/>
            <a:ext cx="2753139" cy="1325563"/>
          </a:xfrm>
        </p:spPr>
        <p:txBody>
          <a:bodyPr/>
          <a:lstStyle/>
          <a:p>
            <a:pPr algn="ctr"/>
            <a:r>
              <a:rPr lang="en-US" dirty="0"/>
              <a:t>GEE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71D538E-538E-C056-8FC5-2DAFE357D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7" y="1272208"/>
            <a:ext cx="6018752" cy="49761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133D01-3CCE-C6AA-F944-AADE8F536F6A}"/>
              </a:ext>
            </a:extLst>
          </p:cNvPr>
          <p:cNvSpPr/>
          <p:nvPr/>
        </p:nvSpPr>
        <p:spPr>
          <a:xfrm>
            <a:off x="477599" y="3402496"/>
            <a:ext cx="4279931" cy="8779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7CD618C-3E2F-AAC7-4E1C-4E9DCD2E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991" y="2174454"/>
            <a:ext cx="4412975" cy="250909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60543C7-3379-6350-3E3C-5C9676E55690}"/>
              </a:ext>
            </a:extLst>
          </p:cNvPr>
          <p:cNvSpPr txBox="1">
            <a:spLocks/>
          </p:cNvSpPr>
          <p:nvPr/>
        </p:nvSpPr>
        <p:spPr>
          <a:xfrm>
            <a:off x="5635224" y="108986"/>
            <a:ext cx="27531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vs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34FD12-F3FA-9509-EE94-D1B541130251}"/>
              </a:ext>
            </a:extLst>
          </p:cNvPr>
          <p:cNvSpPr txBox="1">
            <a:spLocks/>
          </p:cNvSpPr>
          <p:nvPr/>
        </p:nvSpPr>
        <p:spPr>
          <a:xfrm>
            <a:off x="8396908" y="108985"/>
            <a:ext cx="27531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334EA8-5ABC-6736-6070-0923DBD9F943}"/>
              </a:ext>
            </a:extLst>
          </p:cNvPr>
          <p:cNvSpPr/>
          <p:nvPr/>
        </p:nvSpPr>
        <p:spPr>
          <a:xfrm>
            <a:off x="7606747" y="3720547"/>
            <a:ext cx="4279931" cy="8779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70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BB67-DFF6-A135-8E80-E014E204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 ecology, linear independence isn’t always </a:t>
            </a:r>
            <a:r>
              <a:rPr lang="en-US" dirty="0" err="1"/>
              <a:t>acheived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8A23B-F2E1-3E40-E014-3074D046A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4804"/>
            <a:ext cx="10515600" cy="4351338"/>
          </a:xfrm>
        </p:spPr>
        <p:txBody>
          <a:bodyPr/>
          <a:lstStyle/>
          <a:p>
            <a:r>
              <a:rPr lang="en-US" dirty="0"/>
              <a:t>Pseudo-replication</a:t>
            </a:r>
          </a:p>
          <a:p>
            <a:pPr lvl="1"/>
            <a:r>
              <a:rPr lang="en-US" dirty="0"/>
              <a:t>Because individuals are close together, they have some sort of spatial autocorrelation (like treating different branches on the same tree as independent of each other)</a:t>
            </a:r>
          </a:p>
          <a:p>
            <a:pPr lvl="1"/>
            <a:r>
              <a:rPr lang="en-US" dirty="0"/>
              <a:t>Comes up often in field observation studies or landscape-scale manipulations</a:t>
            </a:r>
          </a:p>
          <a:p>
            <a:pPr lvl="1"/>
            <a:r>
              <a:rPr lang="en-US" dirty="0"/>
              <a:t>First identified by Stuart </a:t>
            </a:r>
            <a:r>
              <a:rPr lang="en-US" dirty="0" err="1"/>
              <a:t>Hurlbert</a:t>
            </a:r>
            <a:r>
              <a:rPr lang="en-US" dirty="0"/>
              <a:t> in 1984; </a:t>
            </a:r>
            <a:r>
              <a:rPr lang="en-US" i="1" dirty="0" err="1"/>
              <a:t>Pseudoreplication</a:t>
            </a:r>
            <a:r>
              <a:rPr lang="en-US" i="1" dirty="0"/>
              <a:t> and the Design of Ecological Field Experiments, </a:t>
            </a:r>
            <a:r>
              <a:rPr lang="en-US" dirty="0"/>
              <a:t>Ecol. Monographs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C2F51-DA34-807B-DD95-FF2A51B8AE11}"/>
              </a:ext>
            </a:extLst>
          </p:cNvPr>
          <p:cNvCxnSpPr/>
          <p:nvPr/>
        </p:nvCxnSpPr>
        <p:spPr>
          <a:xfrm>
            <a:off x="4572000" y="4348976"/>
            <a:ext cx="0" cy="2286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1AFD72D-1CF9-C3D1-8E4F-DDBE7B89CC94}"/>
              </a:ext>
            </a:extLst>
          </p:cNvPr>
          <p:cNvCxnSpPr>
            <a:cxnSpLocks/>
          </p:cNvCxnSpPr>
          <p:nvPr/>
        </p:nvCxnSpPr>
        <p:spPr>
          <a:xfrm flipH="1">
            <a:off x="4572000" y="6634976"/>
            <a:ext cx="3616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4BD6BDE-30AF-5A1C-D545-6392E36CB911}"/>
              </a:ext>
            </a:extLst>
          </p:cNvPr>
          <p:cNvSpPr txBox="1"/>
          <p:nvPr/>
        </p:nvSpPr>
        <p:spPr>
          <a:xfrm>
            <a:off x="4716965" y="6570932"/>
            <a:ext cx="307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-                 Distance                  +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A98F9A-E763-99DA-DD27-7D49D746422E}"/>
              </a:ext>
            </a:extLst>
          </p:cNvPr>
          <p:cNvSpPr txBox="1"/>
          <p:nvPr/>
        </p:nvSpPr>
        <p:spPr>
          <a:xfrm rot="16200000">
            <a:off x="4182644" y="5102620"/>
            <a:ext cx="40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𝝆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979B72-23C7-5F6C-2691-722E916A22C8}"/>
              </a:ext>
            </a:extLst>
          </p:cNvPr>
          <p:cNvCxnSpPr>
            <a:cxnSpLocks/>
          </p:cNvCxnSpPr>
          <p:nvPr/>
        </p:nvCxnSpPr>
        <p:spPr>
          <a:xfrm flipH="1" flipV="1">
            <a:off x="4795024" y="4407597"/>
            <a:ext cx="3211552" cy="20043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939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7FDF-D840-E795-7887-C9FD2FCDC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F09172-083F-9E61-F7CF-6BEBBAABED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F09172-083F-9E61-F7CF-6BEBBAABED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53B11-F90F-3A7A-E6F6-89615EE1BAAD}"/>
              </a:ext>
            </a:extLst>
          </p:cNvPr>
          <p:cNvCxnSpPr/>
          <p:nvPr/>
        </p:nvCxnSpPr>
        <p:spPr>
          <a:xfrm flipV="1">
            <a:off x="2011680" y="2320290"/>
            <a:ext cx="0" cy="38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B8E498-11C9-49E1-8723-2366F46CB191}"/>
              </a:ext>
            </a:extLst>
          </p:cNvPr>
          <p:cNvCxnSpPr/>
          <p:nvPr/>
        </p:nvCxnSpPr>
        <p:spPr>
          <a:xfrm flipV="1">
            <a:off x="2861310" y="2320290"/>
            <a:ext cx="0" cy="38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8D44FB-1B54-C84C-2464-BD4022F49B9A}"/>
              </a:ext>
            </a:extLst>
          </p:cNvPr>
          <p:cNvCxnSpPr/>
          <p:nvPr/>
        </p:nvCxnSpPr>
        <p:spPr>
          <a:xfrm flipV="1">
            <a:off x="3829050" y="2320290"/>
            <a:ext cx="0" cy="38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9D53D8-DC3C-256D-4231-3B0F24893CC4}"/>
              </a:ext>
            </a:extLst>
          </p:cNvPr>
          <p:cNvSpPr txBox="1"/>
          <p:nvPr/>
        </p:nvSpPr>
        <p:spPr>
          <a:xfrm>
            <a:off x="1636400" y="2705347"/>
            <a:ext cx="800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intercept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A85B13-B548-7711-7F97-516F9113FCFB}"/>
              </a:ext>
            </a:extLst>
          </p:cNvPr>
          <p:cNvSpPr txBox="1"/>
          <p:nvPr/>
        </p:nvSpPr>
        <p:spPr>
          <a:xfrm>
            <a:off x="2579375" y="2705346"/>
            <a:ext cx="594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slope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427D72-70C2-87E7-AAF5-E4126A33975D}"/>
              </a:ext>
            </a:extLst>
          </p:cNvPr>
          <p:cNvSpPr txBox="1"/>
          <p:nvPr/>
        </p:nvSpPr>
        <p:spPr>
          <a:xfrm>
            <a:off x="3598539" y="2705346"/>
            <a:ext cx="594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error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39C519-6B67-A025-C528-3E8C719D88B0}"/>
              </a:ext>
            </a:extLst>
          </p:cNvPr>
          <p:cNvCxnSpPr/>
          <p:nvPr/>
        </p:nvCxnSpPr>
        <p:spPr>
          <a:xfrm>
            <a:off x="5097780" y="2114550"/>
            <a:ext cx="0" cy="3977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4047F6-DF4E-5F2C-FE4C-9B5AC0377AF7}"/>
              </a:ext>
            </a:extLst>
          </p:cNvPr>
          <p:cNvCxnSpPr>
            <a:cxnSpLocks/>
          </p:cNvCxnSpPr>
          <p:nvPr/>
        </p:nvCxnSpPr>
        <p:spPr>
          <a:xfrm flipH="1">
            <a:off x="5086350" y="6092190"/>
            <a:ext cx="53949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7BFE17-2135-C2ED-B8C4-3D6BC2641065}"/>
              </a:ext>
            </a:extLst>
          </p:cNvPr>
          <p:cNvSpPr txBox="1"/>
          <p:nvPr/>
        </p:nvSpPr>
        <p:spPr>
          <a:xfrm>
            <a:off x="10252710" y="617180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54478-4CFC-C355-5AF0-531FAAF3605B}"/>
              </a:ext>
            </a:extLst>
          </p:cNvPr>
          <p:cNvSpPr txBox="1"/>
          <p:nvPr/>
        </p:nvSpPr>
        <p:spPr>
          <a:xfrm>
            <a:off x="4751070" y="202977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3E7A599-3077-A7A5-5D28-51A9F7CF8B88}"/>
              </a:ext>
            </a:extLst>
          </p:cNvPr>
          <p:cNvSpPr/>
          <p:nvPr/>
        </p:nvSpPr>
        <p:spPr>
          <a:xfrm>
            <a:off x="6417946" y="4020981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EEA44E2-8D7B-3A97-B959-F996C1E5C79E}"/>
              </a:ext>
            </a:extLst>
          </p:cNvPr>
          <p:cNvSpPr/>
          <p:nvPr/>
        </p:nvSpPr>
        <p:spPr>
          <a:xfrm>
            <a:off x="5962650" y="4697730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C0A5882-DD2F-7325-1418-13B4C9544B7E}"/>
              </a:ext>
            </a:extLst>
          </p:cNvPr>
          <p:cNvSpPr/>
          <p:nvPr/>
        </p:nvSpPr>
        <p:spPr>
          <a:xfrm>
            <a:off x="6983738" y="4572000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9C1751D-371C-E58F-0EF0-8341798C0A33}"/>
              </a:ext>
            </a:extLst>
          </p:cNvPr>
          <p:cNvSpPr/>
          <p:nvPr/>
        </p:nvSpPr>
        <p:spPr>
          <a:xfrm>
            <a:off x="5470208" y="5728018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301EB2-3533-E7E5-7B77-E5E2D2A17F0A}"/>
              </a:ext>
            </a:extLst>
          </p:cNvPr>
          <p:cNvSpPr/>
          <p:nvPr/>
        </p:nvSpPr>
        <p:spPr>
          <a:xfrm>
            <a:off x="6322695" y="5093177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832340-ABFD-12B6-C3C4-870D8934CA10}"/>
              </a:ext>
            </a:extLst>
          </p:cNvPr>
          <p:cNvSpPr/>
          <p:nvPr/>
        </p:nvSpPr>
        <p:spPr>
          <a:xfrm>
            <a:off x="7526655" y="3833178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8301AD-5FFA-C74B-841E-83B10764E4E7}"/>
              </a:ext>
            </a:extLst>
          </p:cNvPr>
          <p:cNvSpPr/>
          <p:nvPr/>
        </p:nvSpPr>
        <p:spPr>
          <a:xfrm>
            <a:off x="5682615" y="5317808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536D3EA-E040-1E1F-2017-39DE60567811}"/>
              </a:ext>
            </a:extLst>
          </p:cNvPr>
          <p:cNvSpPr/>
          <p:nvPr/>
        </p:nvSpPr>
        <p:spPr>
          <a:xfrm>
            <a:off x="7658100" y="2727320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7A385B4-7CB0-53D4-3FF5-BBCBFA2B3DBC}"/>
              </a:ext>
            </a:extLst>
          </p:cNvPr>
          <p:cNvSpPr/>
          <p:nvPr/>
        </p:nvSpPr>
        <p:spPr>
          <a:xfrm>
            <a:off x="7926705" y="4165283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709FCC8-4253-C634-CCAB-684F779962B6}"/>
              </a:ext>
            </a:extLst>
          </p:cNvPr>
          <p:cNvSpPr/>
          <p:nvPr/>
        </p:nvSpPr>
        <p:spPr>
          <a:xfrm>
            <a:off x="8618220" y="3086575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993E546-76ED-F16D-E087-9706F6A7AF79}"/>
              </a:ext>
            </a:extLst>
          </p:cNvPr>
          <p:cNvSpPr/>
          <p:nvPr/>
        </p:nvSpPr>
        <p:spPr>
          <a:xfrm>
            <a:off x="8345805" y="3636167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8688075-3AA0-47C0-C37B-92E4D173F95A}"/>
              </a:ext>
            </a:extLst>
          </p:cNvPr>
          <p:cNvSpPr/>
          <p:nvPr/>
        </p:nvSpPr>
        <p:spPr>
          <a:xfrm>
            <a:off x="6913252" y="3429000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2D25AF3-28AB-479D-A904-3C20ACB53C20}"/>
              </a:ext>
            </a:extLst>
          </p:cNvPr>
          <p:cNvSpPr/>
          <p:nvPr/>
        </p:nvSpPr>
        <p:spPr>
          <a:xfrm>
            <a:off x="8210549" y="2276475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C7B0A30-4CA6-F790-E731-00E081A8EC80}"/>
              </a:ext>
            </a:extLst>
          </p:cNvPr>
          <p:cNvCxnSpPr/>
          <p:nvPr/>
        </p:nvCxnSpPr>
        <p:spPr>
          <a:xfrm flipV="1">
            <a:off x="5097780" y="1943100"/>
            <a:ext cx="4229100" cy="41490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1BCCFB-0E6C-099E-79DF-25A7AC6B27B5}"/>
                  </a:ext>
                </a:extLst>
              </p:cNvPr>
              <p:cNvSpPr txBox="1"/>
              <p:nvPr/>
            </p:nvSpPr>
            <p:spPr>
              <a:xfrm>
                <a:off x="4859655" y="6092190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1BCCFB-0E6C-099E-79DF-25A7AC6B2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655" y="6092190"/>
                <a:ext cx="457200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6523F7-868C-E2F3-748C-577F231A3C2B}"/>
                  </a:ext>
                </a:extLst>
              </p:cNvPr>
              <p:cNvSpPr txBox="1"/>
              <p:nvPr/>
            </p:nvSpPr>
            <p:spPr>
              <a:xfrm>
                <a:off x="9217515" y="2137975"/>
                <a:ext cx="279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6523F7-868C-E2F3-748C-577F231A3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515" y="2137975"/>
                <a:ext cx="279692" cy="276999"/>
              </a:xfrm>
              <a:prstGeom prst="rect">
                <a:avLst/>
              </a:prstGeom>
              <a:blipFill>
                <a:blip r:embed="rId4"/>
                <a:stretch>
                  <a:fillRect l="-26087" r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8864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7FDF-D840-E795-7887-C9FD2FCDC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F09172-083F-9E61-F7CF-6BEBBAABED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F09172-083F-9E61-F7CF-6BEBBAABED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53B11-F90F-3A7A-E6F6-89615EE1BAAD}"/>
              </a:ext>
            </a:extLst>
          </p:cNvPr>
          <p:cNvCxnSpPr/>
          <p:nvPr/>
        </p:nvCxnSpPr>
        <p:spPr>
          <a:xfrm flipV="1">
            <a:off x="2011680" y="2320290"/>
            <a:ext cx="0" cy="38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B8E498-11C9-49E1-8723-2366F46CB191}"/>
              </a:ext>
            </a:extLst>
          </p:cNvPr>
          <p:cNvCxnSpPr/>
          <p:nvPr/>
        </p:nvCxnSpPr>
        <p:spPr>
          <a:xfrm flipV="1">
            <a:off x="2861310" y="2320290"/>
            <a:ext cx="0" cy="38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8D44FB-1B54-C84C-2464-BD4022F49B9A}"/>
              </a:ext>
            </a:extLst>
          </p:cNvPr>
          <p:cNvCxnSpPr/>
          <p:nvPr/>
        </p:nvCxnSpPr>
        <p:spPr>
          <a:xfrm flipV="1">
            <a:off x="3829050" y="2320290"/>
            <a:ext cx="0" cy="38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9D53D8-DC3C-256D-4231-3B0F24893CC4}"/>
              </a:ext>
            </a:extLst>
          </p:cNvPr>
          <p:cNvSpPr txBox="1"/>
          <p:nvPr/>
        </p:nvSpPr>
        <p:spPr>
          <a:xfrm>
            <a:off x="1636400" y="2705347"/>
            <a:ext cx="800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intercept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A85B13-B548-7711-7F97-516F9113FCFB}"/>
              </a:ext>
            </a:extLst>
          </p:cNvPr>
          <p:cNvSpPr txBox="1"/>
          <p:nvPr/>
        </p:nvSpPr>
        <p:spPr>
          <a:xfrm>
            <a:off x="2579375" y="2705346"/>
            <a:ext cx="594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slope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427D72-70C2-87E7-AAF5-E4126A33975D}"/>
              </a:ext>
            </a:extLst>
          </p:cNvPr>
          <p:cNvSpPr txBox="1"/>
          <p:nvPr/>
        </p:nvSpPr>
        <p:spPr>
          <a:xfrm>
            <a:off x="3598539" y="2705346"/>
            <a:ext cx="594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error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39C519-6B67-A025-C528-3E8C719D88B0}"/>
              </a:ext>
            </a:extLst>
          </p:cNvPr>
          <p:cNvCxnSpPr/>
          <p:nvPr/>
        </p:nvCxnSpPr>
        <p:spPr>
          <a:xfrm>
            <a:off x="5097780" y="2114550"/>
            <a:ext cx="0" cy="3977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4047F6-DF4E-5F2C-FE4C-9B5AC0377AF7}"/>
              </a:ext>
            </a:extLst>
          </p:cNvPr>
          <p:cNvCxnSpPr>
            <a:cxnSpLocks/>
          </p:cNvCxnSpPr>
          <p:nvPr/>
        </p:nvCxnSpPr>
        <p:spPr>
          <a:xfrm flipH="1">
            <a:off x="5086350" y="6092190"/>
            <a:ext cx="53949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7BFE17-2135-C2ED-B8C4-3D6BC2641065}"/>
              </a:ext>
            </a:extLst>
          </p:cNvPr>
          <p:cNvSpPr txBox="1"/>
          <p:nvPr/>
        </p:nvSpPr>
        <p:spPr>
          <a:xfrm>
            <a:off x="10252710" y="617180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54478-4CFC-C355-5AF0-531FAAF3605B}"/>
              </a:ext>
            </a:extLst>
          </p:cNvPr>
          <p:cNvSpPr txBox="1"/>
          <p:nvPr/>
        </p:nvSpPr>
        <p:spPr>
          <a:xfrm>
            <a:off x="4751070" y="202977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3E7A599-3077-A7A5-5D28-51A9F7CF8B88}"/>
              </a:ext>
            </a:extLst>
          </p:cNvPr>
          <p:cNvSpPr/>
          <p:nvPr/>
        </p:nvSpPr>
        <p:spPr>
          <a:xfrm>
            <a:off x="6417946" y="4020981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EEA44E2-8D7B-3A97-B959-F996C1E5C79E}"/>
              </a:ext>
            </a:extLst>
          </p:cNvPr>
          <p:cNvSpPr/>
          <p:nvPr/>
        </p:nvSpPr>
        <p:spPr>
          <a:xfrm>
            <a:off x="5962650" y="4697730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C0A5882-DD2F-7325-1418-13B4C9544B7E}"/>
              </a:ext>
            </a:extLst>
          </p:cNvPr>
          <p:cNvSpPr/>
          <p:nvPr/>
        </p:nvSpPr>
        <p:spPr>
          <a:xfrm>
            <a:off x="6983738" y="4572000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9C1751D-371C-E58F-0EF0-8341798C0A33}"/>
              </a:ext>
            </a:extLst>
          </p:cNvPr>
          <p:cNvSpPr/>
          <p:nvPr/>
        </p:nvSpPr>
        <p:spPr>
          <a:xfrm>
            <a:off x="5470208" y="5728018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301EB2-3533-E7E5-7B77-E5E2D2A17F0A}"/>
              </a:ext>
            </a:extLst>
          </p:cNvPr>
          <p:cNvSpPr/>
          <p:nvPr/>
        </p:nvSpPr>
        <p:spPr>
          <a:xfrm>
            <a:off x="6322695" y="5093177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832340-ABFD-12B6-C3C4-870D8934CA10}"/>
              </a:ext>
            </a:extLst>
          </p:cNvPr>
          <p:cNvSpPr/>
          <p:nvPr/>
        </p:nvSpPr>
        <p:spPr>
          <a:xfrm>
            <a:off x="7526655" y="3833178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8301AD-5FFA-C74B-841E-83B10764E4E7}"/>
              </a:ext>
            </a:extLst>
          </p:cNvPr>
          <p:cNvSpPr/>
          <p:nvPr/>
        </p:nvSpPr>
        <p:spPr>
          <a:xfrm>
            <a:off x="5682615" y="5317808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536D3EA-E040-1E1F-2017-39DE60567811}"/>
              </a:ext>
            </a:extLst>
          </p:cNvPr>
          <p:cNvSpPr/>
          <p:nvPr/>
        </p:nvSpPr>
        <p:spPr>
          <a:xfrm>
            <a:off x="7658100" y="2727320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7A385B4-7CB0-53D4-3FF5-BBCBFA2B3DBC}"/>
              </a:ext>
            </a:extLst>
          </p:cNvPr>
          <p:cNvSpPr/>
          <p:nvPr/>
        </p:nvSpPr>
        <p:spPr>
          <a:xfrm>
            <a:off x="7926705" y="4165283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709FCC8-4253-C634-CCAB-684F779962B6}"/>
              </a:ext>
            </a:extLst>
          </p:cNvPr>
          <p:cNvSpPr/>
          <p:nvPr/>
        </p:nvSpPr>
        <p:spPr>
          <a:xfrm>
            <a:off x="8618220" y="3086575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993E546-76ED-F16D-E087-9706F6A7AF79}"/>
              </a:ext>
            </a:extLst>
          </p:cNvPr>
          <p:cNvSpPr/>
          <p:nvPr/>
        </p:nvSpPr>
        <p:spPr>
          <a:xfrm>
            <a:off x="8345805" y="3636167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8688075-3AA0-47C0-C37B-92E4D173F95A}"/>
              </a:ext>
            </a:extLst>
          </p:cNvPr>
          <p:cNvSpPr/>
          <p:nvPr/>
        </p:nvSpPr>
        <p:spPr>
          <a:xfrm>
            <a:off x="6913252" y="3429000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2D25AF3-28AB-479D-A904-3C20ACB53C20}"/>
              </a:ext>
            </a:extLst>
          </p:cNvPr>
          <p:cNvSpPr/>
          <p:nvPr/>
        </p:nvSpPr>
        <p:spPr>
          <a:xfrm>
            <a:off x="8210549" y="2276475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C7B0A30-4CA6-F790-E731-00E081A8EC80}"/>
              </a:ext>
            </a:extLst>
          </p:cNvPr>
          <p:cNvCxnSpPr/>
          <p:nvPr/>
        </p:nvCxnSpPr>
        <p:spPr>
          <a:xfrm flipV="1">
            <a:off x="5097780" y="1943100"/>
            <a:ext cx="4229100" cy="41490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1BCCFB-0E6C-099E-79DF-25A7AC6B27B5}"/>
                  </a:ext>
                </a:extLst>
              </p:cNvPr>
              <p:cNvSpPr txBox="1"/>
              <p:nvPr/>
            </p:nvSpPr>
            <p:spPr>
              <a:xfrm>
                <a:off x="4859655" y="6092190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1BCCFB-0E6C-099E-79DF-25A7AC6B2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655" y="6092190"/>
                <a:ext cx="457200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6523F7-868C-E2F3-748C-577F231A3C2B}"/>
                  </a:ext>
                </a:extLst>
              </p:cNvPr>
              <p:cNvSpPr txBox="1"/>
              <p:nvPr/>
            </p:nvSpPr>
            <p:spPr>
              <a:xfrm>
                <a:off x="9217515" y="2137975"/>
                <a:ext cx="279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6523F7-868C-E2F3-748C-577F231A3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515" y="2137975"/>
                <a:ext cx="279692" cy="276999"/>
              </a:xfrm>
              <a:prstGeom prst="rect">
                <a:avLst/>
              </a:prstGeom>
              <a:blipFill>
                <a:blip r:embed="rId4"/>
                <a:stretch>
                  <a:fillRect l="-26087" r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2D2186-8C86-2C0D-D979-3A2254AC6A87}"/>
              </a:ext>
            </a:extLst>
          </p:cNvPr>
          <p:cNvCxnSpPr>
            <a:cxnSpLocks/>
          </p:cNvCxnSpPr>
          <p:nvPr/>
        </p:nvCxnSpPr>
        <p:spPr>
          <a:xfrm>
            <a:off x="8271826" y="2369504"/>
            <a:ext cx="0" cy="59855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A27BA2-FECE-D375-EB72-89147D019E9E}"/>
                  </a:ext>
                </a:extLst>
              </p:cNvPr>
              <p:cNvSpPr txBox="1"/>
              <p:nvPr/>
            </p:nvSpPr>
            <p:spPr>
              <a:xfrm>
                <a:off x="484810" y="3312062"/>
                <a:ext cx="402907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our </a:t>
                </a:r>
                <a:r>
                  <a:rPr lang="en-US" i="1" dirty="0"/>
                  <a:t>data</a:t>
                </a:r>
                <a:r>
                  <a:rPr lang="en-US" dirty="0"/>
                  <a:t>, x and y, minimize the sum of squared distances between dependent variable and line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Basically, rearrange formula above and take derivative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set equal to 0 and you have the solution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A27BA2-FECE-D375-EB72-89147D019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10" y="3312062"/>
                <a:ext cx="4029075" cy="2031325"/>
              </a:xfrm>
              <a:prstGeom prst="rect">
                <a:avLst/>
              </a:prstGeom>
              <a:blipFill>
                <a:blip r:embed="rId5"/>
                <a:stretch>
                  <a:fillRect l="-943" t="-1242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9061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7FDF-D840-E795-7887-C9FD2FCDC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F09172-083F-9E61-F7CF-6BEBBAABED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F09172-083F-9E61-F7CF-6BEBBAABED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B53B11-F90F-3A7A-E6F6-89615EE1BAAD}"/>
              </a:ext>
            </a:extLst>
          </p:cNvPr>
          <p:cNvCxnSpPr/>
          <p:nvPr/>
        </p:nvCxnSpPr>
        <p:spPr>
          <a:xfrm flipV="1">
            <a:off x="2011680" y="2320290"/>
            <a:ext cx="0" cy="38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B8E498-11C9-49E1-8723-2366F46CB191}"/>
              </a:ext>
            </a:extLst>
          </p:cNvPr>
          <p:cNvCxnSpPr/>
          <p:nvPr/>
        </p:nvCxnSpPr>
        <p:spPr>
          <a:xfrm flipV="1">
            <a:off x="2861310" y="2320290"/>
            <a:ext cx="0" cy="38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8D44FB-1B54-C84C-2464-BD4022F49B9A}"/>
              </a:ext>
            </a:extLst>
          </p:cNvPr>
          <p:cNvCxnSpPr/>
          <p:nvPr/>
        </p:nvCxnSpPr>
        <p:spPr>
          <a:xfrm flipV="1">
            <a:off x="3829050" y="2320290"/>
            <a:ext cx="0" cy="38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9D53D8-DC3C-256D-4231-3B0F24893CC4}"/>
              </a:ext>
            </a:extLst>
          </p:cNvPr>
          <p:cNvSpPr txBox="1"/>
          <p:nvPr/>
        </p:nvSpPr>
        <p:spPr>
          <a:xfrm>
            <a:off x="1636400" y="2705347"/>
            <a:ext cx="800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intercept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A85B13-B548-7711-7F97-516F9113FCFB}"/>
              </a:ext>
            </a:extLst>
          </p:cNvPr>
          <p:cNvSpPr txBox="1"/>
          <p:nvPr/>
        </p:nvSpPr>
        <p:spPr>
          <a:xfrm>
            <a:off x="2579375" y="2705346"/>
            <a:ext cx="594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slope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427D72-70C2-87E7-AAF5-E4126A33975D}"/>
              </a:ext>
            </a:extLst>
          </p:cNvPr>
          <p:cNvSpPr txBox="1"/>
          <p:nvPr/>
        </p:nvSpPr>
        <p:spPr>
          <a:xfrm>
            <a:off x="3598539" y="2705346"/>
            <a:ext cx="594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error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39C519-6B67-A025-C528-3E8C719D88B0}"/>
              </a:ext>
            </a:extLst>
          </p:cNvPr>
          <p:cNvCxnSpPr/>
          <p:nvPr/>
        </p:nvCxnSpPr>
        <p:spPr>
          <a:xfrm>
            <a:off x="5097780" y="2114550"/>
            <a:ext cx="0" cy="3977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4047F6-DF4E-5F2C-FE4C-9B5AC0377AF7}"/>
              </a:ext>
            </a:extLst>
          </p:cNvPr>
          <p:cNvCxnSpPr>
            <a:cxnSpLocks/>
          </p:cNvCxnSpPr>
          <p:nvPr/>
        </p:nvCxnSpPr>
        <p:spPr>
          <a:xfrm flipH="1">
            <a:off x="5086350" y="6092190"/>
            <a:ext cx="53949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7BFE17-2135-C2ED-B8C4-3D6BC2641065}"/>
              </a:ext>
            </a:extLst>
          </p:cNvPr>
          <p:cNvSpPr txBox="1"/>
          <p:nvPr/>
        </p:nvSpPr>
        <p:spPr>
          <a:xfrm>
            <a:off x="10252710" y="617180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54478-4CFC-C355-5AF0-531FAAF3605B}"/>
              </a:ext>
            </a:extLst>
          </p:cNvPr>
          <p:cNvSpPr txBox="1"/>
          <p:nvPr/>
        </p:nvSpPr>
        <p:spPr>
          <a:xfrm>
            <a:off x="4751070" y="202977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3E7A599-3077-A7A5-5D28-51A9F7CF8B88}"/>
              </a:ext>
            </a:extLst>
          </p:cNvPr>
          <p:cNvSpPr/>
          <p:nvPr/>
        </p:nvSpPr>
        <p:spPr>
          <a:xfrm>
            <a:off x="6417946" y="4020981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EEA44E2-8D7B-3A97-B959-F996C1E5C79E}"/>
              </a:ext>
            </a:extLst>
          </p:cNvPr>
          <p:cNvSpPr/>
          <p:nvPr/>
        </p:nvSpPr>
        <p:spPr>
          <a:xfrm>
            <a:off x="5962650" y="4697730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C0A5882-DD2F-7325-1418-13B4C9544B7E}"/>
              </a:ext>
            </a:extLst>
          </p:cNvPr>
          <p:cNvSpPr/>
          <p:nvPr/>
        </p:nvSpPr>
        <p:spPr>
          <a:xfrm>
            <a:off x="6983738" y="4572000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9C1751D-371C-E58F-0EF0-8341798C0A33}"/>
              </a:ext>
            </a:extLst>
          </p:cNvPr>
          <p:cNvSpPr/>
          <p:nvPr/>
        </p:nvSpPr>
        <p:spPr>
          <a:xfrm>
            <a:off x="5470208" y="5728018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301EB2-3533-E7E5-7B77-E5E2D2A17F0A}"/>
              </a:ext>
            </a:extLst>
          </p:cNvPr>
          <p:cNvSpPr/>
          <p:nvPr/>
        </p:nvSpPr>
        <p:spPr>
          <a:xfrm>
            <a:off x="6322695" y="5093177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832340-ABFD-12B6-C3C4-870D8934CA10}"/>
              </a:ext>
            </a:extLst>
          </p:cNvPr>
          <p:cNvSpPr/>
          <p:nvPr/>
        </p:nvSpPr>
        <p:spPr>
          <a:xfrm>
            <a:off x="7526655" y="3833178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8301AD-5FFA-C74B-841E-83B10764E4E7}"/>
              </a:ext>
            </a:extLst>
          </p:cNvPr>
          <p:cNvSpPr/>
          <p:nvPr/>
        </p:nvSpPr>
        <p:spPr>
          <a:xfrm>
            <a:off x="5682615" y="5317808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536D3EA-E040-1E1F-2017-39DE60567811}"/>
              </a:ext>
            </a:extLst>
          </p:cNvPr>
          <p:cNvSpPr/>
          <p:nvPr/>
        </p:nvSpPr>
        <p:spPr>
          <a:xfrm>
            <a:off x="7658100" y="2727320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7A385B4-7CB0-53D4-3FF5-BBCBFA2B3DBC}"/>
              </a:ext>
            </a:extLst>
          </p:cNvPr>
          <p:cNvSpPr/>
          <p:nvPr/>
        </p:nvSpPr>
        <p:spPr>
          <a:xfrm>
            <a:off x="7926705" y="4165283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709FCC8-4253-C634-CCAB-684F779962B6}"/>
              </a:ext>
            </a:extLst>
          </p:cNvPr>
          <p:cNvSpPr/>
          <p:nvPr/>
        </p:nvSpPr>
        <p:spPr>
          <a:xfrm>
            <a:off x="8618220" y="3086575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993E546-76ED-F16D-E087-9706F6A7AF79}"/>
              </a:ext>
            </a:extLst>
          </p:cNvPr>
          <p:cNvSpPr/>
          <p:nvPr/>
        </p:nvSpPr>
        <p:spPr>
          <a:xfrm>
            <a:off x="8345805" y="3636167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8688075-3AA0-47C0-C37B-92E4D173F95A}"/>
              </a:ext>
            </a:extLst>
          </p:cNvPr>
          <p:cNvSpPr/>
          <p:nvPr/>
        </p:nvSpPr>
        <p:spPr>
          <a:xfrm>
            <a:off x="6913252" y="3429000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2D25AF3-28AB-479D-A904-3C20ACB53C20}"/>
              </a:ext>
            </a:extLst>
          </p:cNvPr>
          <p:cNvSpPr/>
          <p:nvPr/>
        </p:nvSpPr>
        <p:spPr>
          <a:xfrm>
            <a:off x="8210549" y="2276475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C7B0A30-4CA6-F790-E731-00E081A8EC80}"/>
              </a:ext>
            </a:extLst>
          </p:cNvPr>
          <p:cNvCxnSpPr/>
          <p:nvPr/>
        </p:nvCxnSpPr>
        <p:spPr>
          <a:xfrm flipV="1">
            <a:off x="5097780" y="1943100"/>
            <a:ext cx="4229100" cy="41490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1BCCFB-0E6C-099E-79DF-25A7AC6B27B5}"/>
                  </a:ext>
                </a:extLst>
              </p:cNvPr>
              <p:cNvSpPr txBox="1"/>
              <p:nvPr/>
            </p:nvSpPr>
            <p:spPr>
              <a:xfrm>
                <a:off x="4859655" y="6092190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1BCCFB-0E6C-099E-79DF-25A7AC6B2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655" y="6092190"/>
                <a:ext cx="457200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6523F7-868C-E2F3-748C-577F231A3C2B}"/>
                  </a:ext>
                </a:extLst>
              </p:cNvPr>
              <p:cNvSpPr txBox="1"/>
              <p:nvPr/>
            </p:nvSpPr>
            <p:spPr>
              <a:xfrm>
                <a:off x="9217515" y="2137975"/>
                <a:ext cx="2796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6523F7-868C-E2F3-748C-577F231A3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7515" y="2137975"/>
                <a:ext cx="279692" cy="276999"/>
              </a:xfrm>
              <a:prstGeom prst="rect">
                <a:avLst/>
              </a:prstGeom>
              <a:blipFill>
                <a:blip r:embed="rId4"/>
                <a:stretch>
                  <a:fillRect l="-26087" r="-869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5212FB70-6AA4-A8C2-8E16-22C00001A788}"/>
              </a:ext>
            </a:extLst>
          </p:cNvPr>
          <p:cNvSpPr/>
          <p:nvPr/>
        </p:nvSpPr>
        <p:spPr>
          <a:xfrm>
            <a:off x="8681085" y="2461339"/>
            <a:ext cx="125730" cy="1257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E8ABFCB-D3DA-1FE3-24DB-233CB77CEA0D}"/>
              </a:ext>
            </a:extLst>
          </p:cNvPr>
          <p:cNvCxnSpPr>
            <a:cxnSpLocks/>
          </p:cNvCxnSpPr>
          <p:nvPr/>
        </p:nvCxnSpPr>
        <p:spPr>
          <a:xfrm flipH="1">
            <a:off x="5097780" y="2522616"/>
            <a:ext cx="3601718" cy="34848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6E4A2C8-2933-E63F-49BC-BA3B9FFB50DA}"/>
              </a:ext>
            </a:extLst>
          </p:cNvPr>
          <p:cNvCxnSpPr>
            <a:cxnSpLocks/>
          </p:cNvCxnSpPr>
          <p:nvPr/>
        </p:nvCxnSpPr>
        <p:spPr>
          <a:xfrm flipV="1">
            <a:off x="8758302" y="2585051"/>
            <a:ext cx="0" cy="3507138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737769A-1109-3517-640C-CA6D1438A342}"/>
                  </a:ext>
                </a:extLst>
              </p:cNvPr>
              <p:cNvSpPr txBox="1"/>
              <p:nvPr/>
            </p:nvSpPr>
            <p:spPr>
              <a:xfrm>
                <a:off x="4908688" y="2428347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737769A-1109-3517-640C-CA6D1438A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688" y="2428347"/>
                <a:ext cx="186718" cy="276999"/>
              </a:xfrm>
              <a:prstGeom prst="rect">
                <a:avLst/>
              </a:prstGeom>
              <a:blipFill>
                <a:blip r:embed="rId5"/>
                <a:stretch>
                  <a:fillRect l="-25000" t="-13043" r="-25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E81C4E-6831-5F97-3BD6-03D27C582A93}"/>
                  </a:ext>
                </a:extLst>
              </p:cNvPr>
              <p:cNvSpPr txBox="1"/>
              <p:nvPr/>
            </p:nvSpPr>
            <p:spPr>
              <a:xfrm>
                <a:off x="443394" y="3889942"/>
                <a:ext cx="427196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Critical assumptions: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Dependent variables are normally distributed around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(NOT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Raw data can be any distribution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All observations are </a:t>
                </a:r>
                <a:r>
                  <a:rPr lang="en-US" dirty="0" err="1">
                    <a:solidFill>
                      <a:srgbClr val="FF0000"/>
                    </a:solidFill>
                  </a:rPr>
                  <a:t>i.i.d.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E81C4E-6831-5F97-3BD6-03D27C582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94" y="3889942"/>
                <a:ext cx="4271962" cy="1477328"/>
              </a:xfrm>
              <a:prstGeom prst="rect">
                <a:avLst/>
              </a:prstGeom>
              <a:blipFill>
                <a:blip r:embed="rId6"/>
                <a:stretch>
                  <a:fillRect l="-1484" t="-1709" b="-5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5365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6945A-AA06-2E0A-801C-1D430777D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note on normality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1317DC-0F6A-E757-BDD6-4AC4D7EA8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X, Y ~ N(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 d</a:t>
                </a:r>
              </a:p>
              <a:p>
                <a:r>
                  <a:rPr lang="en-US" dirty="0"/>
                  <a:t>Independent variables (X) can have any distribution!</a:t>
                </a:r>
              </a:p>
              <a:p>
                <a:r>
                  <a:rPr lang="en-US" dirty="0"/>
                  <a:t>Dependent variables Y can have any distribution around it’s mean value! </a:t>
                </a:r>
              </a:p>
              <a:p>
                <a:r>
                  <a:rPr lang="en-US" dirty="0"/>
                  <a:t>The assumption of ALL linear models is that our observations 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i</a:t>
                </a:r>
                <a:r>
                  <a:rPr lang="en-US" baseline="-25000" dirty="0"/>
                  <a:t> </a:t>
                </a:r>
                <a:r>
                  <a:rPr lang="en-US" dirty="0"/>
                  <a:t>are normally distributed around our estimate,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1317DC-0F6A-E757-BDD6-4AC4D7EA8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24080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7DEC3-BDB6-412A-940B-89BB71592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Normality assumptions are theoretical, and pretty damned robust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48C14FF-C511-77C5-BC45-F7EF35CC87F5}"/>
              </a:ext>
            </a:extLst>
          </p:cNvPr>
          <p:cNvSpPr/>
          <p:nvPr/>
        </p:nvSpPr>
        <p:spPr>
          <a:xfrm>
            <a:off x="-14288" y="2385987"/>
            <a:ext cx="12144376" cy="2714651"/>
          </a:xfrm>
          <a:custGeom>
            <a:avLst/>
            <a:gdLst>
              <a:gd name="connsiteX0" fmla="*/ 0 w 12144376"/>
              <a:gd name="connsiteY0" fmla="*/ 2514626 h 2714651"/>
              <a:gd name="connsiteX1" fmla="*/ 2771776 w 12144376"/>
              <a:gd name="connsiteY1" fmla="*/ 1871688 h 2714651"/>
              <a:gd name="connsiteX2" fmla="*/ 6100763 w 12144376"/>
              <a:gd name="connsiteY2" fmla="*/ 26 h 2714651"/>
              <a:gd name="connsiteX3" fmla="*/ 9058276 w 12144376"/>
              <a:gd name="connsiteY3" fmla="*/ 1914551 h 2714651"/>
              <a:gd name="connsiteX4" fmla="*/ 12144376 w 12144376"/>
              <a:gd name="connsiteY4" fmla="*/ 2714651 h 27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4376" h="2714651">
                <a:moveTo>
                  <a:pt x="0" y="2514626"/>
                </a:moveTo>
                <a:cubicBezTo>
                  <a:pt x="877491" y="2402707"/>
                  <a:pt x="1754982" y="2290788"/>
                  <a:pt x="2771776" y="1871688"/>
                </a:cubicBezTo>
                <a:cubicBezTo>
                  <a:pt x="3788570" y="1452588"/>
                  <a:pt x="5053013" y="-7118"/>
                  <a:pt x="6100763" y="26"/>
                </a:cubicBezTo>
                <a:cubicBezTo>
                  <a:pt x="7148513" y="7170"/>
                  <a:pt x="8051007" y="1462114"/>
                  <a:pt x="9058276" y="1914551"/>
                </a:cubicBezTo>
                <a:cubicBezTo>
                  <a:pt x="10065545" y="2366988"/>
                  <a:pt x="11104960" y="2540819"/>
                  <a:pt x="12144376" y="27146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5B75C0-48FD-80F0-96FA-E2A440025788}"/>
              </a:ext>
            </a:extLst>
          </p:cNvPr>
          <p:cNvCxnSpPr/>
          <p:nvPr/>
        </p:nvCxnSpPr>
        <p:spPr>
          <a:xfrm>
            <a:off x="-14288" y="5357813"/>
            <a:ext cx="12206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A4212C-E8A2-B2CE-F3F9-69C59FC53D02}"/>
              </a:ext>
            </a:extLst>
          </p:cNvPr>
          <p:cNvCxnSpPr/>
          <p:nvPr/>
        </p:nvCxnSpPr>
        <p:spPr>
          <a:xfrm>
            <a:off x="6096000" y="2143125"/>
            <a:ext cx="0" cy="3500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8D5B75-D918-324A-E1E9-930DCD75262A}"/>
                  </a:ext>
                </a:extLst>
              </p:cNvPr>
              <p:cNvSpPr txBox="1"/>
              <p:nvPr/>
            </p:nvSpPr>
            <p:spPr>
              <a:xfrm>
                <a:off x="5703094" y="5643563"/>
                <a:ext cx="7858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8D5B75-D918-324A-E1E9-930DCD752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094" y="5643563"/>
                <a:ext cx="785812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3368B6-9B32-4116-FAC8-F99D77B3816C}"/>
              </a:ext>
            </a:extLst>
          </p:cNvPr>
          <p:cNvCxnSpPr/>
          <p:nvPr/>
        </p:nvCxnSpPr>
        <p:spPr>
          <a:xfrm>
            <a:off x="10344150" y="5549624"/>
            <a:ext cx="17859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FF1801-0E5A-565D-B613-C48E08DFAEF9}"/>
              </a:ext>
            </a:extLst>
          </p:cNvPr>
          <p:cNvCxnSpPr>
            <a:cxnSpLocks/>
          </p:cNvCxnSpPr>
          <p:nvPr/>
        </p:nvCxnSpPr>
        <p:spPr>
          <a:xfrm flipH="1" flipV="1">
            <a:off x="61913" y="5549624"/>
            <a:ext cx="1785938" cy="47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216DF3-765A-1EDF-03BD-57D78B19C08E}"/>
                  </a:ext>
                </a:extLst>
              </p:cNvPr>
              <p:cNvSpPr txBox="1"/>
              <p:nvPr/>
            </p:nvSpPr>
            <p:spPr>
              <a:xfrm>
                <a:off x="741651" y="5526049"/>
                <a:ext cx="3879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216DF3-765A-1EDF-03BD-57D78B19C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51" y="5526049"/>
                <a:ext cx="387927" cy="430887"/>
              </a:xfrm>
              <a:prstGeom prst="rect">
                <a:avLst/>
              </a:prstGeom>
              <a:blipFill>
                <a:blip r:embed="rId3"/>
                <a:stretch>
                  <a:fillRect l="-12903" r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DB11AB1-FFF3-4772-012F-FE018E1DCA9C}"/>
                  </a:ext>
                </a:extLst>
              </p:cNvPr>
              <p:cNvSpPr txBox="1"/>
              <p:nvPr/>
            </p:nvSpPr>
            <p:spPr>
              <a:xfrm>
                <a:off x="11159836" y="5527118"/>
                <a:ext cx="3879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DB11AB1-FFF3-4772-012F-FE018E1DC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836" y="5527118"/>
                <a:ext cx="387927" cy="430887"/>
              </a:xfrm>
              <a:prstGeom prst="rect">
                <a:avLst/>
              </a:prstGeom>
              <a:blipFill>
                <a:blip r:embed="rId4"/>
                <a:stretch>
                  <a:fillRect l="-12500" r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A28D6DB8-A50F-E3B8-834F-F3821FC33D41}"/>
              </a:ext>
            </a:extLst>
          </p:cNvPr>
          <p:cNvSpPr/>
          <p:nvPr/>
        </p:nvSpPr>
        <p:spPr>
          <a:xfrm>
            <a:off x="5557838" y="2786063"/>
            <a:ext cx="538162" cy="25717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F41B28-8967-A1EC-3C82-02447060EC5A}"/>
              </a:ext>
            </a:extLst>
          </p:cNvPr>
          <p:cNvSpPr/>
          <p:nvPr/>
        </p:nvSpPr>
        <p:spPr>
          <a:xfrm>
            <a:off x="6096000" y="3000377"/>
            <a:ext cx="538162" cy="23574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B5C098-C323-ECBF-0E7A-3B3FECD0ED9A}"/>
              </a:ext>
            </a:extLst>
          </p:cNvPr>
          <p:cNvSpPr/>
          <p:nvPr/>
        </p:nvSpPr>
        <p:spPr>
          <a:xfrm>
            <a:off x="6636543" y="3529016"/>
            <a:ext cx="538162" cy="18216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83D933-D4EB-7A74-456B-4F96AE548140}"/>
              </a:ext>
            </a:extLst>
          </p:cNvPr>
          <p:cNvSpPr/>
          <p:nvPr/>
        </p:nvSpPr>
        <p:spPr>
          <a:xfrm>
            <a:off x="5017295" y="3536159"/>
            <a:ext cx="538162" cy="18216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E89760-75F3-CC52-8952-5E577788D92E}"/>
              </a:ext>
            </a:extLst>
          </p:cNvPr>
          <p:cNvSpPr/>
          <p:nvPr/>
        </p:nvSpPr>
        <p:spPr>
          <a:xfrm>
            <a:off x="4479133" y="3900514"/>
            <a:ext cx="538162" cy="14572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B38754-5DC8-9C6C-A766-69DCF741918C}"/>
              </a:ext>
            </a:extLst>
          </p:cNvPr>
          <p:cNvSpPr/>
          <p:nvPr/>
        </p:nvSpPr>
        <p:spPr>
          <a:xfrm>
            <a:off x="7174704" y="4757741"/>
            <a:ext cx="538162" cy="600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9BF429-FBC4-69A2-C80F-E57636A01A76}"/>
              </a:ext>
            </a:extLst>
          </p:cNvPr>
          <p:cNvCxnSpPr/>
          <p:nvPr/>
        </p:nvCxnSpPr>
        <p:spPr>
          <a:xfrm>
            <a:off x="4729163" y="5100638"/>
            <a:ext cx="0" cy="448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9F4C398-9268-9FB3-E60E-23D02BE5BD9C}"/>
              </a:ext>
            </a:extLst>
          </p:cNvPr>
          <p:cNvCxnSpPr/>
          <p:nvPr/>
        </p:nvCxnSpPr>
        <p:spPr>
          <a:xfrm>
            <a:off x="7439026" y="5103020"/>
            <a:ext cx="0" cy="448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1211764-DAC6-AE5C-A793-0A190F13F8F4}"/>
              </a:ext>
            </a:extLst>
          </p:cNvPr>
          <p:cNvSpPr txBox="1"/>
          <p:nvPr/>
        </p:nvSpPr>
        <p:spPr>
          <a:xfrm>
            <a:off x="4467228" y="5526049"/>
            <a:ext cx="69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</a:t>
            </a:r>
            <a:r>
              <a:rPr lang="en-US" baseline="-25000" dirty="0" err="1"/>
              <a:t>min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7D45EF-3804-2257-D906-5774DA192985}"/>
              </a:ext>
            </a:extLst>
          </p:cNvPr>
          <p:cNvSpPr txBox="1"/>
          <p:nvPr/>
        </p:nvSpPr>
        <p:spPr>
          <a:xfrm>
            <a:off x="7174704" y="5509977"/>
            <a:ext cx="69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</a:t>
            </a:r>
            <a:r>
              <a:rPr lang="en-US" baseline="-25000" dirty="0" err="1"/>
              <a:t>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4572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7DEC3-BDB6-412A-940B-89BB71592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Instead of testing that our data is normally distributed, we should test that our </a:t>
            </a:r>
            <a:r>
              <a:rPr lang="en-US" i="1" dirty="0"/>
              <a:t>model residuals</a:t>
            </a:r>
            <a:r>
              <a:rPr lang="en-US" dirty="0"/>
              <a:t> are normal(-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48C14FF-C511-77C5-BC45-F7EF35CC87F5}"/>
              </a:ext>
            </a:extLst>
          </p:cNvPr>
          <p:cNvSpPr/>
          <p:nvPr/>
        </p:nvSpPr>
        <p:spPr>
          <a:xfrm>
            <a:off x="-14288" y="2385987"/>
            <a:ext cx="12144376" cy="2714651"/>
          </a:xfrm>
          <a:custGeom>
            <a:avLst/>
            <a:gdLst>
              <a:gd name="connsiteX0" fmla="*/ 0 w 12144376"/>
              <a:gd name="connsiteY0" fmla="*/ 2514626 h 2714651"/>
              <a:gd name="connsiteX1" fmla="*/ 2771776 w 12144376"/>
              <a:gd name="connsiteY1" fmla="*/ 1871688 h 2714651"/>
              <a:gd name="connsiteX2" fmla="*/ 6100763 w 12144376"/>
              <a:gd name="connsiteY2" fmla="*/ 26 h 2714651"/>
              <a:gd name="connsiteX3" fmla="*/ 9058276 w 12144376"/>
              <a:gd name="connsiteY3" fmla="*/ 1914551 h 2714651"/>
              <a:gd name="connsiteX4" fmla="*/ 12144376 w 12144376"/>
              <a:gd name="connsiteY4" fmla="*/ 2714651 h 27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4376" h="2714651">
                <a:moveTo>
                  <a:pt x="0" y="2514626"/>
                </a:moveTo>
                <a:cubicBezTo>
                  <a:pt x="877491" y="2402707"/>
                  <a:pt x="1754982" y="2290788"/>
                  <a:pt x="2771776" y="1871688"/>
                </a:cubicBezTo>
                <a:cubicBezTo>
                  <a:pt x="3788570" y="1452588"/>
                  <a:pt x="5053013" y="-7118"/>
                  <a:pt x="6100763" y="26"/>
                </a:cubicBezTo>
                <a:cubicBezTo>
                  <a:pt x="7148513" y="7170"/>
                  <a:pt x="8051007" y="1462114"/>
                  <a:pt x="9058276" y="1914551"/>
                </a:cubicBezTo>
                <a:cubicBezTo>
                  <a:pt x="10065545" y="2366988"/>
                  <a:pt x="11104960" y="2540819"/>
                  <a:pt x="12144376" y="27146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5B75C0-48FD-80F0-96FA-E2A440025788}"/>
              </a:ext>
            </a:extLst>
          </p:cNvPr>
          <p:cNvCxnSpPr/>
          <p:nvPr/>
        </p:nvCxnSpPr>
        <p:spPr>
          <a:xfrm>
            <a:off x="-14288" y="5357813"/>
            <a:ext cx="122062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A4212C-E8A2-B2CE-F3F9-69C59FC53D02}"/>
              </a:ext>
            </a:extLst>
          </p:cNvPr>
          <p:cNvCxnSpPr/>
          <p:nvPr/>
        </p:nvCxnSpPr>
        <p:spPr>
          <a:xfrm>
            <a:off x="6096000" y="2143125"/>
            <a:ext cx="0" cy="3500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8D5B75-D918-324A-E1E9-930DCD75262A}"/>
                  </a:ext>
                </a:extLst>
              </p:cNvPr>
              <p:cNvSpPr txBox="1"/>
              <p:nvPr/>
            </p:nvSpPr>
            <p:spPr>
              <a:xfrm>
                <a:off x="5703094" y="5643563"/>
                <a:ext cx="7858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8D5B75-D918-324A-E1E9-930DCD752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094" y="5643563"/>
                <a:ext cx="785812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3368B6-9B32-4116-FAC8-F99D77B3816C}"/>
              </a:ext>
            </a:extLst>
          </p:cNvPr>
          <p:cNvCxnSpPr/>
          <p:nvPr/>
        </p:nvCxnSpPr>
        <p:spPr>
          <a:xfrm>
            <a:off x="10344150" y="5549624"/>
            <a:ext cx="17859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FF1801-0E5A-565D-B613-C48E08DFAEF9}"/>
              </a:ext>
            </a:extLst>
          </p:cNvPr>
          <p:cNvCxnSpPr>
            <a:cxnSpLocks/>
          </p:cNvCxnSpPr>
          <p:nvPr/>
        </p:nvCxnSpPr>
        <p:spPr>
          <a:xfrm flipH="1" flipV="1">
            <a:off x="61913" y="5549624"/>
            <a:ext cx="1785938" cy="47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216DF3-765A-1EDF-03BD-57D78B19C08E}"/>
                  </a:ext>
                </a:extLst>
              </p:cNvPr>
              <p:cNvSpPr txBox="1"/>
              <p:nvPr/>
            </p:nvSpPr>
            <p:spPr>
              <a:xfrm>
                <a:off x="741651" y="5526049"/>
                <a:ext cx="3879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216DF3-765A-1EDF-03BD-57D78B19C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51" y="5526049"/>
                <a:ext cx="387927" cy="430887"/>
              </a:xfrm>
              <a:prstGeom prst="rect">
                <a:avLst/>
              </a:prstGeom>
              <a:blipFill>
                <a:blip r:embed="rId3"/>
                <a:stretch>
                  <a:fillRect l="-12903" r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DB11AB1-FFF3-4772-012F-FE018E1DCA9C}"/>
                  </a:ext>
                </a:extLst>
              </p:cNvPr>
              <p:cNvSpPr txBox="1"/>
              <p:nvPr/>
            </p:nvSpPr>
            <p:spPr>
              <a:xfrm>
                <a:off x="11159836" y="5527118"/>
                <a:ext cx="3879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DB11AB1-FFF3-4772-012F-FE018E1DC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9836" y="5527118"/>
                <a:ext cx="387927" cy="430887"/>
              </a:xfrm>
              <a:prstGeom prst="rect">
                <a:avLst/>
              </a:prstGeom>
              <a:blipFill>
                <a:blip r:embed="rId4"/>
                <a:stretch>
                  <a:fillRect l="-12500" r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A28D6DB8-A50F-E3B8-834F-F3821FC33D41}"/>
              </a:ext>
            </a:extLst>
          </p:cNvPr>
          <p:cNvSpPr/>
          <p:nvPr/>
        </p:nvSpPr>
        <p:spPr>
          <a:xfrm>
            <a:off x="5557838" y="2786063"/>
            <a:ext cx="538162" cy="25717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F41B28-8967-A1EC-3C82-02447060EC5A}"/>
              </a:ext>
            </a:extLst>
          </p:cNvPr>
          <p:cNvSpPr/>
          <p:nvPr/>
        </p:nvSpPr>
        <p:spPr>
          <a:xfrm>
            <a:off x="6096000" y="3000377"/>
            <a:ext cx="538162" cy="23574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B5C098-C323-ECBF-0E7A-3B3FECD0ED9A}"/>
              </a:ext>
            </a:extLst>
          </p:cNvPr>
          <p:cNvSpPr/>
          <p:nvPr/>
        </p:nvSpPr>
        <p:spPr>
          <a:xfrm>
            <a:off x="6636543" y="3529016"/>
            <a:ext cx="538162" cy="18216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83D933-D4EB-7A74-456B-4F96AE548140}"/>
              </a:ext>
            </a:extLst>
          </p:cNvPr>
          <p:cNvSpPr/>
          <p:nvPr/>
        </p:nvSpPr>
        <p:spPr>
          <a:xfrm>
            <a:off x="5017295" y="3536159"/>
            <a:ext cx="538162" cy="18216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E89760-75F3-CC52-8952-5E577788D92E}"/>
              </a:ext>
            </a:extLst>
          </p:cNvPr>
          <p:cNvSpPr/>
          <p:nvPr/>
        </p:nvSpPr>
        <p:spPr>
          <a:xfrm>
            <a:off x="4479133" y="3900514"/>
            <a:ext cx="538162" cy="14572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B38754-5DC8-9C6C-A766-69DCF741918C}"/>
              </a:ext>
            </a:extLst>
          </p:cNvPr>
          <p:cNvSpPr/>
          <p:nvPr/>
        </p:nvSpPr>
        <p:spPr>
          <a:xfrm>
            <a:off x="7174704" y="4757741"/>
            <a:ext cx="538162" cy="600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1622924-311F-B716-A9F5-4AF5E792D31B}"/>
              </a:ext>
            </a:extLst>
          </p:cNvPr>
          <p:cNvCxnSpPr/>
          <p:nvPr/>
        </p:nvCxnSpPr>
        <p:spPr>
          <a:xfrm>
            <a:off x="4729163" y="5100638"/>
            <a:ext cx="0" cy="448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64E5F9-F704-5DAA-B0A1-B20B3BC22859}"/>
              </a:ext>
            </a:extLst>
          </p:cNvPr>
          <p:cNvCxnSpPr/>
          <p:nvPr/>
        </p:nvCxnSpPr>
        <p:spPr>
          <a:xfrm>
            <a:off x="7439026" y="5103020"/>
            <a:ext cx="0" cy="4489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011AEC6-B1C2-14CE-AF45-EECFDC63A395}"/>
              </a:ext>
            </a:extLst>
          </p:cNvPr>
          <p:cNvSpPr txBox="1"/>
          <p:nvPr/>
        </p:nvSpPr>
        <p:spPr>
          <a:xfrm>
            <a:off x="4467228" y="5526049"/>
            <a:ext cx="69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</a:t>
            </a:r>
            <a:r>
              <a:rPr lang="en-US" baseline="-25000" dirty="0" err="1"/>
              <a:t>min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F7B59E-08B1-032C-9792-02E24E47AD58}"/>
              </a:ext>
            </a:extLst>
          </p:cNvPr>
          <p:cNvSpPr txBox="1"/>
          <p:nvPr/>
        </p:nvSpPr>
        <p:spPr>
          <a:xfrm>
            <a:off x="7174704" y="5509977"/>
            <a:ext cx="69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</a:t>
            </a:r>
            <a:r>
              <a:rPr lang="en-US" baseline="-25000" dirty="0" err="1"/>
              <a:t>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951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7FDF-D840-E795-7887-C9FD2FCDC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mixed effects models?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F09172-083F-9E61-F7CF-6BEBBAABED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802381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This only gives us a single predictor variable (X) and a single regression coefficient,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F09172-083F-9E61-F7CF-6BEBBAABED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802381" cy="4351338"/>
              </a:xfrm>
              <a:blipFill>
                <a:blip r:embed="rId2"/>
                <a:stretch>
                  <a:fillRect l="-3000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39C519-6B67-A025-C528-3E8C719D88B0}"/>
              </a:ext>
            </a:extLst>
          </p:cNvPr>
          <p:cNvCxnSpPr/>
          <p:nvPr/>
        </p:nvCxnSpPr>
        <p:spPr>
          <a:xfrm>
            <a:off x="5097780" y="2114550"/>
            <a:ext cx="0" cy="3977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4047F6-DF4E-5F2C-FE4C-9B5AC0377AF7}"/>
              </a:ext>
            </a:extLst>
          </p:cNvPr>
          <p:cNvCxnSpPr>
            <a:cxnSpLocks/>
          </p:cNvCxnSpPr>
          <p:nvPr/>
        </p:nvCxnSpPr>
        <p:spPr>
          <a:xfrm flipH="1">
            <a:off x="5086350" y="6092190"/>
            <a:ext cx="53949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7BFE17-2135-C2ED-B8C4-3D6BC2641065}"/>
              </a:ext>
            </a:extLst>
          </p:cNvPr>
          <p:cNvSpPr txBox="1"/>
          <p:nvPr/>
        </p:nvSpPr>
        <p:spPr>
          <a:xfrm>
            <a:off x="10252710" y="617180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54478-4CFC-C355-5AF0-531FAAF3605B}"/>
              </a:ext>
            </a:extLst>
          </p:cNvPr>
          <p:cNvSpPr txBox="1"/>
          <p:nvPr/>
        </p:nvSpPr>
        <p:spPr>
          <a:xfrm>
            <a:off x="4751070" y="202977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3E7A599-3077-A7A5-5D28-51A9F7CF8B88}"/>
              </a:ext>
            </a:extLst>
          </p:cNvPr>
          <p:cNvSpPr/>
          <p:nvPr/>
        </p:nvSpPr>
        <p:spPr>
          <a:xfrm>
            <a:off x="6417946" y="4020981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EEA44E2-8D7B-3A97-B959-F996C1E5C79E}"/>
              </a:ext>
            </a:extLst>
          </p:cNvPr>
          <p:cNvSpPr/>
          <p:nvPr/>
        </p:nvSpPr>
        <p:spPr>
          <a:xfrm>
            <a:off x="5962650" y="4697730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C0A5882-DD2F-7325-1418-13B4C9544B7E}"/>
              </a:ext>
            </a:extLst>
          </p:cNvPr>
          <p:cNvSpPr/>
          <p:nvPr/>
        </p:nvSpPr>
        <p:spPr>
          <a:xfrm>
            <a:off x="6983738" y="4572000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9C1751D-371C-E58F-0EF0-8341798C0A33}"/>
              </a:ext>
            </a:extLst>
          </p:cNvPr>
          <p:cNvSpPr/>
          <p:nvPr/>
        </p:nvSpPr>
        <p:spPr>
          <a:xfrm>
            <a:off x="5470208" y="5728018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301EB2-3533-E7E5-7B77-E5E2D2A17F0A}"/>
              </a:ext>
            </a:extLst>
          </p:cNvPr>
          <p:cNvSpPr/>
          <p:nvPr/>
        </p:nvSpPr>
        <p:spPr>
          <a:xfrm>
            <a:off x="6322695" y="5093177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832340-ABFD-12B6-C3C4-870D8934CA10}"/>
              </a:ext>
            </a:extLst>
          </p:cNvPr>
          <p:cNvSpPr/>
          <p:nvPr/>
        </p:nvSpPr>
        <p:spPr>
          <a:xfrm>
            <a:off x="7526655" y="3833178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8301AD-5FFA-C74B-841E-83B10764E4E7}"/>
              </a:ext>
            </a:extLst>
          </p:cNvPr>
          <p:cNvSpPr/>
          <p:nvPr/>
        </p:nvSpPr>
        <p:spPr>
          <a:xfrm>
            <a:off x="5682615" y="5317808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536D3EA-E040-1E1F-2017-39DE60567811}"/>
              </a:ext>
            </a:extLst>
          </p:cNvPr>
          <p:cNvSpPr/>
          <p:nvPr/>
        </p:nvSpPr>
        <p:spPr>
          <a:xfrm>
            <a:off x="7658100" y="2727320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7A385B4-7CB0-53D4-3FF5-BBCBFA2B3DBC}"/>
              </a:ext>
            </a:extLst>
          </p:cNvPr>
          <p:cNvSpPr/>
          <p:nvPr/>
        </p:nvSpPr>
        <p:spPr>
          <a:xfrm>
            <a:off x="7926705" y="4165283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709FCC8-4253-C634-CCAB-684F779962B6}"/>
              </a:ext>
            </a:extLst>
          </p:cNvPr>
          <p:cNvSpPr/>
          <p:nvPr/>
        </p:nvSpPr>
        <p:spPr>
          <a:xfrm>
            <a:off x="8618220" y="3086575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993E546-76ED-F16D-E087-9706F6A7AF79}"/>
              </a:ext>
            </a:extLst>
          </p:cNvPr>
          <p:cNvSpPr/>
          <p:nvPr/>
        </p:nvSpPr>
        <p:spPr>
          <a:xfrm>
            <a:off x="8345805" y="3636167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8688075-3AA0-47C0-C37B-92E4D173F95A}"/>
              </a:ext>
            </a:extLst>
          </p:cNvPr>
          <p:cNvSpPr/>
          <p:nvPr/>
        </p:nvSpPr>
        <p:spPr>
          <a:xfrm>
            <a:off x="6913252" y="3429000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1BCCFB-0E6C-099E-79DF-25A7AC6B27B5}"/>
                  </a:ext>
                </a:extLst>
              </p:cNvPr>
              <p:cNvSpPr txBox="1"/>
              <p:nvPr/>
            </p:nvSpPr>
            <p:spPr>
              <a:xfrm>
                <a:off x="4859655" y="6092190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1BCCFB-0E6C-099E-79DF-25A7AC6B2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655" y="6092190"/>
                <a:ext cx="457200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BEB8B818-D41D-E2BE-75DB-8B12388C36D7}"/>
              </a:ext>
            </a:extLst>
          </p:cNvPr>
          <p:cNvSpPr/>
          <p:nvPr/>
        </p:nvSpPr>
        <p:spPr>
          <a:xfrm>
            <a:off x="7981949" y="2106930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604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7FDF-D840-E795-7887-C9FD2FCDC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mixed effects models?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F09172-083F-9E61-F7CF-6BEBBAABED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074" y="1825625"/>
                <a:ext cx="4209507" cy="4351338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Suppose there were some grouping variables (maybe a treatment, or study site) </a:t>
                </a:r>
              </a:p>
              <a:p>
                <a:r>
                  <a:rPr lang="en-US" dirty="0"/>
                  <a:t>We can incorporate those directly using the index </a:t>
                </a:r>
                <a:r>
                  <a:rPr lang="en-US" i="1" dirty="0"/>
                  <a:t>j</a:t>
                </a:r>
                <a:r>
                  <a:rPr lang="en-US" dirty="0"/>
                  <a:t> to denote the groups that each have their own set of independent observations, and slopes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F09172-083F-9E61-F7CF-6BEBBAABED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074" y="1825625"/>
                <a:ext cx="4209507" cy="4351338"/>
              </a:xfrm>
              <a:blipFill>
                <a:blip r:embed="rId2"/>
                <a:stretch>
                  <a:fillRect l="-2410" t="-2035" r="-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39C519-6B67-A025-C528-3E8C719D88B0}"/>
              </a:ext>
            </a:extLst>
          </p:cNvPr>
          <p:cNvCxnSpPr/>
          <p:nvPr/>
        </p:nvCxnSpPr>
        <p:spPr>
          <a:xfrm>
            <a:off x="5097780" y="2114550"/>
            <a:ext cx="0" cy="3977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4047F6-DF4E-5F2C-FE4C-9B5AC0377AF7}"/>
              </a:ext>
            </a:extLst>
          </p:cNvPr>
          <p:cNvCxnSpPr>
            <a:cxnSpLocks/>
          </p:cNvCxnSpPr>
          <p:nvPr/>
        </p:nvCxnSpPr>
        <p:spPr>
          <a:xfrm flipH="1">
            <a:off x="5086350" y="6092190"/>
            <a:ext cx="53949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7BFE17-2135-C2ED-B8C4-3D6BC2641065}"/>
              </a:ext>
            </a:extLst>
          </p:cNvPr>
          <p:cNvSpPr txBox="1"/>
          <p:nvPr/>
        </p:nvSpPr>
        <p:spPr>
          <a:xfrm>
            <a:off x="10252710" y="617180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54478-4CFC-C355-5AF0-531FAAF3605B}"/>
              </a:ext>
            </a:extLst>
          </p:cNvPr>
          <p:cNvSpPr txBox="1"/>
          <p:nvPr/>
        </p:nvSpPr>
        <p:spPr>
          <a:xfrm>
            <a:off x="4751070" y="202977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3E7A599-3077-A7A5-5D28-51A9F7CF8B88}"/>
              </a:ext>
            </a:extLst>
          </p:cNvPr>
          <p:cNvSpPr/>
          <p:nvPr/>
        </p:nvSpPr>
        <p:spPr>
          <a:xfrm>
            <a:off x="6417946" y="4020981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EEA44E2-8D7B-3A97-B959-F996C1E5C79E}"/>
              </a:ext>
            </a:extLst>
          </p:cNvPr>
          <p:cNvSpPr/>
          <p:nvPr/>
        </p:nvSpPr>
        <p:spPr>
          <a:xfrm>
            <a:off x="5962650" y="4697730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C0A5882-DD2F-7325-1418-13B4C9544B7E}"/>
              </a:ext>
            </a:extLst>
          </p:cNvPr>
          <p:cNvSpPr/>
          <p:nvPr/>
        </p:nvSpPr>
        <p:spPr>
          <a:xfrm>
            <a:off x="6983738" y="4572000"/>
            <a:ext cx="125730" cy="1257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9C1751D-371C-E58F-0EF0-8341798C0A33}"/>
              </a:ext>
            </a:extLst>
          </p:cNvPr>
          <p:cNvSpPr/>
          <p:nvPr/>
        </p:nvSpPr>
        <p:spPr>
          <a:xfrm>
            <a:off x="5470208" y="5728018"/>
            <a:ext cx="125730" cy="1257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301EB2-3533-E7E5-7B77-E5E2D2A17F0A}"/>
              </a:ext>
            </a:extLst>
          </p:cNvPr>
          <p:cNvSpPr/>
          <p:nvPr/>
        </p:nvSpPr>
        <p:spPr>
          <a:xfrm>
            <a:off x="6322695" y="5093177"/>
            <a:ext cx="125730" cy="1257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832340-ABFD-12B6-C3C4-870D8934CA10}"/>
              </a:ext>
            </a:extLst>
          </p:cNvPr>
          <p:cNvSpPr/>
          <p:nvPr/>
        </p:nvSpPr>
        <p:spPr>
          <a:xfrm>
            <a:off x="7526655" y="3833178"/>
            <a:ext cx="125730" cy="1257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8301AD-5FFA-C74B-841E-83B10764E4E7}"/>
              </a:ext>
            </a:extLst>
          </p:cNvPr>
          <p:cNvSpPr/>
          <p:nvPr/>
        </p:nvSpPr>
        <p:spPr>
          <a:xfrm>
            <a:off x="5682615" y="5317808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536D3EA-E040-1E1F-2017-39DE60567811}"/>
              </a:ext>
            </a:extLst>
          </p:cNvPr>
          <p:cNvSpPr/>
          <p:nvPr/>
        </p:nvSpPr>
        <p:spPr>
          <a:xfrm>
            <a:off x="7658100" y="2727320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7A385B4-7CB0-53D4-3FF5-BBCBFA2B3DBC}"/>
              </a:ext>
            </a:extLst>
          </p:cNvPr>
          <p:cNvSpPr/>
          <p:nvPr/>
        </p:nvSpPr>
        <p:spPr>
          <a:xfrm>
            <a:off x="7926705" y="4165283"/>
            <a:ext cx="125730" cy="1257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709FCC8-4253-C634-CCAB-684F779962B6}"/>
              </a:ext>
            </a:extLst>
          </p:cNvPr>
          <p:cNvSpPr/>
          <p:nvPr/>
        </p:nvSpPr>
        <p:spPr>
          <a:xfrm>
            <a:off x="8618220" y="3086575"/>
            <a:ext cx="125730" cy="1257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993E546-76ED-F16D-E087-9706F6A7AF79}"/>
              </a:ext>
            </a:extLst>
          </p:cNvPr>
          <p:cNvSpPr/>
          <p:nvPr/>
        </p:nvSpPr>
        <p:spPr>
          <a:xfrm>
            <a:off x="8345805" y="3636167"/>
            <a:ext cx="125730" cy="1257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8688075-3AA0-47C0-C37B-92E4D173F95A}"/>
              </a:ext>
            </a:extLst>
          </p:cNvPr>
          <p:cNvSpPr/>
          <p:nvPr/>
        </p:nvSpPr>
        <p:spPr>
          <a:xfrm>
            <a:off x="6913252" y="3429000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2D25AF3-28AB-479D-A904-3C20ACB53C20}"/>
              </a:ext>
            </a:extLst>
          </p:cNvPr>
          <p:cNvSpPr/>
          <p:nvPr/>
        </p:nvSpPr>
        <p:spPr>
          <a:xfrm>
            <a:off x="7981949" y="2106930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1BCCFB-0E6C-099E-79DF-25A7AC6B27B5}"/>
                  </a:ext>
                </a:extLst>
              </p:cNvPr>
              <p:cNvSpPr txBox="1"/>
              <p:nvPr/>
            </p:nvSpPr>
            <p:spPr>
              <a:xfrm>
                <a:off x="4859655" y="6092190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1BCCFB-0E6C-099E-79DF-25A7AC6B2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655" y="6092190"/>
                <a:ext cx="457200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C64CE8-4812-9D51-8FE8-0B49F680D23E}"/>
              </a:ext>
            </a:extLst>
          </p:cNvPr>
          <p:cNvCxnSpPr>
            <a:cxnSpLocks/>
          </p:cNvCxnSpPr>
          <p:nvPr/>
        </p:nvCxnSpPr>
        <p:spPr>
          <a:xfrm flipV="1">
            <a:off x="5097779" y="2022986"/>
            <a:ext cx="3185159" cy="40624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7C4A47-961F-C65D-8DF4-147587D99AF6}"/>
              </a:ext>
            </a:extLst>
          </p:cNvPr>
          <p:cNvCxnSpPr>
            <a:cxnSpLocks/>
          </p:cNvCxnSpPr>
          <p:nvPr/>
        </p:nvCxnSpPr>
        <p:spPr>
          <a:xfrm flipV="1">
            <a:off x="5097780" y="2029777"/>
            <a:ext cx="4817745" cy="405765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B2AF2B-47E0-E502-4D8A-29B54D4D56C9}"/>
              </a:ext>
            </a:extLst>
          </p:cNvPr>
          <p:cNvSpPr txBox="1"/>
          <p:nvPr/>
        </p:nvSpPr>
        <p:spPr>
          <a:xfrm>
            <a:off x="8345805" y="1825625"/>
            <a:ext cx="39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8DD3C5-0C87-5C01-F348-5720E0A3B2FE}"/>
              </a:ext>
            </a:extLst>
          </p:cNvPr>
          <p:cNvSpPr txBox="1"/>
          <p:nvPr/>
        </p:nvSpPr>
        <p:spPr>
          <a:xfrm>
            <a:off x="9904095" y="1970008"/>
            <a:ext cx="39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6688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7FDF-D840-E795-7887-C9FD2FCDC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mixed effects models?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F09172-083F-9E61-F7CF-6BEBBAABED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8606" y="1825625"/>
                <a:ext cx="459867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We can use an ANOVA to test for differences between the groups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F09172-083F-9E61-F7CF-6BEBBAABED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8606" y="1825625"/>
                <a:ext cx="4598670" cy="4351338"/>
              </a:xfrm>
              <a:blipFill>
                <a:blip r:embed="rId2"/>
                <a:stretch>
                  <a:fillRect l="-2479" t="-1744" r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39C519-6B67-A025-C528-3E8C719D88B0}"/>
              </a:ext>
            </a:extLst>
          </p:cNvPr>
          <p:cNvCxnSpPr/>
          <p:nvPr/>
        </p:nvCxnSpPr>
        <p:spPr>
          <a:xfrm>
            <a:off x="5097780" y="2114550"/>
            <a:ext cx="0" cy="3977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4047F6-DF4E-5F2C-FE4C-9B5AC0377AF7}"/>
              </a:ext>
            </a:extLst>
          </p:cNvPr>
          <p:cNvCxnSpPr>
            <a:cxnSpLocks/>
          </p:cNvCxnSpPr>
          <p:nvPr/>
        </p:nvCxnSpPr>
        <p:spPr>
          <a:xfrm flipH="1">
            <a:off x="5086350" y="6092190"/>
            <a:ext cx="53949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7BFE17-2135-C2ED-B8C4-3D6BC2641065}"/>
              </a:ext>
            </a:extLst>
          </p:cNvPr>
          <p:cNvSpPr txBox="1"/>
          <p:nvPr/>
        </p:nvSpPr>
        <p:spPr>
          <a:xfrm>
            <a:off x="10252710" y="617180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54478-4CFC-C355-5AF0-531FAAF3605B}"/>
              </a:ext>
            </a:extLst>
          </p:cNvPr>
          <p:cNvSpPr txBox="1"/>
          <p:nvPr/>
        </p:nvSpPr>
        <p:spPr>
          <a:xfrm>
            <a:off x="4751070" y="202977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3E7A599-3077-A7A5-5D28-51A9F7CF8B88}"/>
              </a:ext>
            </a:extLst>
          </p:cNvPr>
          <p:cNvSpPr/>
          <p:nvPr/>
        </p:nvSpPr>
        <p:spPr>
          <a:xfrm>
            <a:off x="6417946" y="4020981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EEA44E2-8D7B-3A97-B959-F996C1E5C79E}"/>
              </a:ext>
            </a:extLst>
          </p:cNvPr>
          <p:cNvSpPr/>
          <p:nvPr/>
        </p:nvSpPr>
        <p:spPr>
          <a:xfrm>
            <a:off x="5962650" y="4697730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C0A5882-DD2F-7325-1418-13B4C9544B7E}"/>
              </a:ext>
            </a:extLst>
          </p:cNvPr>
          <p:cNvSpPr/>
          <p:nvPr/>
        </p:nvSpPr>
        <p:spPr>
          <a:xfrm>
            <a:off x="6983738" y="4572000"/>
            <a:ext cx="125730" cy="1257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9C1751D-371C-E58F-0EF0-8341798C0A33}"/>
              </a:ext>
            </a:extLst>
          </p:cNvPr>
          <p:cNvSpPr/>
          <p:nvPr/>
        </p:nvSpPr>
        <p:spPr>
          <a:xfrm>
            <a:off x="5470208" y="5728018"/>
            <a:ext cx="125730" cy="1257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301EB2-3533-E7E5-7B77-E5E2D2A17F0A}"/>
              </a:ext>
            </a:extLst>
          </p:cNvPr>
          <p:cNvSpPr/>
          <p:nvPr/>
        </p:nvSpPr>
        <p:spPr>
          <a:xfrm>
            <a:off x="6322695" y="5093177"/>
            <a:ext cx="125730" cy="1257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832340-ABFD-12B6-C3C4-870D8934CA10}"/>
              </a:ext>
            </a:extLst>
          </p:cNvPr>
          <p:cNvSpPr/>
          <p:nvPr/>
        </p:nvSpPr>
        <p:spPr>
          <a:xfrm>
            <a:off x="7526655" y="3833178"/>
            <a:ext cx="125730" cy="1257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8301AD-5FFA-C74B-841E-83B10764E4E7}"/>
              </a:ext>
            </a:extLst>
          </p:cNvPr>
          <p:cNvSpPr/>
          <p:nvPr/>
        </p:nvSpPr>
        <p:spPr>
          <a:xfrm>
            <a:off x="5682615" y="5317808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536D3EA-E040-1E1F-2017-39DE60567811}"/>
              </a:ext>
            </a:extLst>
          </p:cNvPr>
          <p:cNvSpPr/>
          <p:nvPr/>
        </p:nvSpPr>
        <p:spPr>
          <a:xfrm>
            <a:off x="7658100" y="2727320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7A385B4-7CB0-53D4-3FF5-BBCBFA2B3DBC}"/>
              </a:ext>
            </a:extLst>
          </p:cNvPr>
          <p:cNvSpPr/>
          <p:nvPr/>
        </p:nvSpPr>
        <p:spPr>
          <a:xfrm>
            <a:off x="7926705" y="4165283"/>
            <a:ext cx="125730" cy="1257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709FCC8-4253-C634-CCAB-684F779962B6}"/>
              </a:ext>
            </a:extLst>
          </p:cNvPr>
          <p:cNvSpPr/>
          <p:nvPr/>
        </p:nvSpPr>
        <p:spPr>
          <a:xfrm>
            <a:off x="8618220" y="3086575"/>
            <a:ext cx="125730" cy="1257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993E546-76ED-F16D-E087-9706F6A7AF79}"/>
              </a:ext>
            </a:extLst>
          </p:cNvPr>
          <p:cNvSpPr/>
          <p:nvPr/>
        </p:nvSpPr>
        <p:spPr>
          <a:xfrm>
            <a:off x="8345805" y="3636167"/>
            <a:ext cx="125730" cy="1257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8688075-3AA0-47C0-C37B-92E4D173F95A}"/>
              </a:ext>
            </a:extLst>
          </p:cNvPr>
          <p:cNvSpPr/>
          <p:nvPr/>
        </p:nvSpPr>
        <p:spPr>
          <a:xfrm>
            <a:off x="6913252" y="3429000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2D25AF3-28AB-479D-A904-3C20ACB53C20}"/>
              </a:ext>
            </a:extLst>
          </p:cNvPr>
          <p:cNvSpPr/>
          <p:nvPr/>
        </p:nvSpPr>
        <p:spPr>
          <a:xfrm>
            <a:off x="7981949" y="2106930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1BCCFB-0E6C-099E-79DF-25A7AC6B27B5}"/>
                  </a:ext>
                </a:extLst>
              </p:cNvPr>
              <p:cNvSpPr txBox="1"/>
              <p:nvPr/>
            </p:nvSpPr>
            <p:spPr>
              <a:xfrm>
                <a:off x="4859655" y="6092190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1BCCFB-0E6C-099E-79DF-25A7AC6B2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655" y="6092190"/>
                <a:ext cx="457200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C64CE8-4812-9D51-8FE8-0B49F680D23E}"/>
              </a:ext>
            </a:extLst>
          </p:cNvPr>
          <p:cNvCxnSpPr>
            <a:cxnSpLocks/>
          </p:cNvCxnSpPr>
          <p:nvPr/>
        </p:nvCxnSpPr>
        <p:spPr>
          <a:xfrm flipV="1">
            <a:off x="5097779" y="2022986"/>
            <a:ext cx="3185159" cy="40624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7C4A47-961F-C65D-8DF4-147587D99AF6}"/>
              </a:ext>
            </a:extLst>
          </p:cNvPr>
          <p:cNvCxnSpPr>
            <a:cxnSpLocks/>
          </p:cNvCxnSpPr>
          <p:nvPr/>
        </p:nvCxnSpPr>
        <p:spPr>
          <a:xfrm flipV="1">
            <a:off x="5097780" y="2029777"/>
            <a:ext cx="4817745" cy="405765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B2AF2B-47E0-E502-4D8A-29B54D4D56C9}"/>
              </a:ext>
            </a:extLst>
          </p:cNvPr>
          <p:cNvSpPr txBox="1"/>
          <p:nvPr/>
        </p:nvSpPr>
        <p:spPr>
          <a:xfrm>
            <a:off x="8345805" y="1825625"/>
            <a:ext cx="39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8DD3C5-0C87-5C01-F348-5720E0A3B2FE}"/>
              </a:ext>
            </a:extLst>
          </p:cNvPr>
          <p:cNvSpPr txBox="1"/>
          <p:nvPr/>
        </p:nvSpPr>
        <p:spPr>
          <a:xfrm>
            <a:off x="9904095" y="1970008"/>
            <a:ext cx="39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5456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7FDF-D840-E795-7887-C9FD2FCDC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ANOVA requires observations be statistically independent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09172-083F-9E61-F7CF-6BEBBAAB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238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39C519-6B67-A025-C528-3E8C719D88B0}"/>
              </a:ext>
            </a:extLst>
          </p:cNvPr>
          <p:cNvCxnSpPr/>
          <p:nvPr/>
        </p:nvCxnSpPr>
        <p:spPr>
          <a:xfrm>
            <a:off x="6285548" y="2199323"/>
            <a:ext cx="0" cy="3977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4047F6-DF4E-5F2C-FE4C-9B5AC0377AF7}"/>
              </a:ext>
            </a:extLst>
          </p:cNvPr>
          <p:cNvCxnSpPr>
            <a:cxnSpLocks/>
          </p:cNvCxnSpPr>
          <p:nvPr/>
        </p:nvCxnSpPr>
        <p:spPr>
          <a:xfrm flipH="1">
            <a:off x="6274118" y="6176963"/>
            <a:ext cx="53949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7BFE17-2135-C2ED-B8C4-3D6BC2641065}"/>
              </a:ext>
            </a:extLst>
          </p:cNvPr>
          <p:cNvSpPr txBox="1"/>
          <p:nvPr/>
        </p:nvSpPr>
        <p:spPr>
          <a:xfrm>
            <a:off x="11440478" y="625657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54478-4CFC-C355-5AF0-531FAAF3605B}"/>
              </a:ext>
            </a:extLst>
          </p:cNvPr>
          <p:cNvSpPr txBox="1"/>
          <p:nvPr/>
        </p:nvSpPr>
        <p:spPr>
          <a:xfrm>
            <a:off x="5938838" y="211455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3E7A599-3077-A7A5-5D28-51A9F7CF8B88}"/>
              </a:ext>
            </a:extLst>
          </p:cNvPr>
          <p:cNvSpPr/>
          <p:nvPr/>
        </p:nvSpPr>
        <p:spPr>
          <a:xfrm>
            <a:off x="7605714" y="4105754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EEA44E2-8D7B-3A97-B959-F996C1E5C79E}"/>
              </a:ext>
            </a:extLst>
          </p:cNvPr>
          <p:cNvSpPr/>
          <p:nvPr/>
        </p:nvSpPr>
        <p:spPr>
          <a:xfrm>
            <a:off x="7150418" y="4782503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C0A5882-DD2F-7325-1418-13B4C9544B7E}"/>
              </a:ext>
            </a:extLst>
          </p:cNvPr>
          <p:cNvSpPr/>
          <p:nvPr/>
        </p:nvSpPr>
        <p:spPr>
          <a:xfrm>
            <a:off x="8171506" y="4656773"/>
            <a:ext cx="125730" cy="1257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9C1751D-371C-E58F-0EF0-8341798C0A33}"/>
              </a:ext>
            </a:extLst>
          </p:cNvPr>
          <p:cNvSpPr/>
          <p:nvPr/>
        </p:nvSpPr>
        <p:spPr>
          <a:xfrm>
            <a:off x="6657976" y="5812791"/>
            <a:ext cx="125730" cy="1257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301EB2-3533-E7E5-7B77-E5E2D2A17F0A}"/>
              </a:ext>
            </a:extLst>
          </p:cNvPr>
          <p:cNvSpPr/>
          <p:nvPr/>
        </p:nvSpPr>
        <p:spPr>
          <a:xfrm>
            <a:off x="7510463" y="5177950"/>
            <a:ext cx="125730" cy="1257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832340-ABFD-12B6-C3C4-870D8934CA10}"/>
              </a:ext>
            </a:extLst>
          </p:cNvPr>
          <p:cNvSpPr/>
          <p:nvPr/>
        </p:nvSpPr>
        <p:spPr>
          <a:xfrm>
            <a:off x="8714423" y="3917951"/>
            <a:ext cx="125730" cy="1257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8301AD-5FFA-C74B-841E-83B10764E4E7}"/>
              </a:ext>
            </a:extLst>
          </p:cNvPr>
          <p:cNvSpPr/>
          <p:nvPr/>
        </p:nvSpPr>
        <p:spPr>
          <a:xfrm>
            <a:off x="6981828" y="5305448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536D3EA-E040-1E1F-2017-39DE60567811}"/>
              </a:ext>
            </a:extLst>
          </p:cNvPr>
          <p:cNvSpPr/>
          <p:nvPr/>
        </p:nvSpPr>
        <p:spPr>
          <a:xfrm>
            <a:off x="8845868" y="2812093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7A385B4-7CB0-53D4-3FF5-BBCBFA2B3DBC}"/>
              </a:ext>
            </a:extLst>
          </p:cNvPr>
          <p:cNvSpPr/>
          <p:nvPr/>
        </p:nvSpPr>
        <p:spPr>
          <a:xfrm>
            <a:off x="9114473" y="4250056"/>
            <a:ext cx="125730" cy="1257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709FCC8-4253-C634-CCAB-684F779962B6}"/>
              </a:ext>
            </a:extLst>
          </p:cNvPr>
          <p:cNvSpPr/>
          <p:nvPr/>
        </p:nvSpPr>
        <p:spPr>
          <a:xfrm>
            <a:off x="9805988" y="3171348"/>
            <a:ext cx="125730" cy="1257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993E546-76ED-F16D-E087-9706F6A7AF79}"/>
              </a:ext>
            </a:extLst>
          </p:cNvPr>
          <p:cNvSpPr/>
          <p:nvPr/>
        </p:nvSpPr>
        <p:spPr>
          <a:xfrm>
            <a:off x="9533573" y="3720940"/>
            <a:ext cx="125730" cy="1257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8688075-3AA0-47C0-C37B-92E4D173F95A}"/>
              </a:ext>
            </a:extLst>
          </p:cNvPr>
          <p:cNvSpPr/>
          <p:nvPr/>
        </p:nvSpPr>
        <p:spPr>
          <a:xfrm>
            <a:off x="8101020" y="3513773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2D25AF3-28AB-479D-A904-3C20ACB53C20}"/>
              </a:ext>
            </a:extLst>
          </p:cNvPr>
          <p:cNvSpPr/>
          <p:nvPr/>
        </p:nvSpPr>
        <p:spPr>
          <a:xfrm>
            <a:off x="9169717" y="2191703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1BCCFB-0E6C-099E-79DF-25A7AC6B27B5}"/>
                  </a:ext>
                </a:extLst>
              </p:cNvPr>
              <p:cNvSpPr txBox="1"/>
              <p:nvPr/>
            </p:nvSpPr>
            <p:spPr>
              <a:xfrm>
                <a:off x="6047423" y="6176963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1BCCFB-0E6C-099E-79DF-25A7AC6B2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423" y="6176963"/>
                <a:ext cx="457200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C64CE8-4812-9D51-8FE8-0B49F680D23E}"/>
              </a:ext>
            </a:extLst>
          </p:cNvPr>
          <p:cNvCxnSpPr>
            <a:cxnSpLocks/>
          </p:cNvCxnSpPr>
          <p:nvPr/>
        </p:nvCxnSpPr>
        <p:spPr>
          <a:xfrm flipV="1">
            <a:off x="6285547" y="2107759"/>
            <a:ext cx="3185159" cy="40624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7C4A47-961F-C65D-8DF4-147587D99AF6}"/>
              </a:ext>
            </a:extLst>
          </p:cNvPr>
          <p:cNvCxnSpPr>
            <a:cxnSpLocks/>
          </p:cNvCxnSpPr>
          <p:nvPr/>
        </p:nvCxnSpPr>
        <p:spPr>
          <a:xfrm flipV="1">
            <a:off x="6296979" y="2159318"/>
            <a:ext cx="4817745" cy="405765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B2AF2B-47E0-E502-4D8A-29B54D4D56C9}"/>
              </a:ext>
            </a:extLst>
          </p:cNvPr>
          <p:cNvSpPr txBox="1"/>
          <p:nvPr/>
        </p:nvSpPr>
        <p:spPr>
          <a:xfrm>
            <a:off x="9533573" y="1910398"/>
            <a:ext cx="39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8DD3C5-0C87-5C01-F348-5720E0A3B2FE}"/>
              </a:ext>
            </a:extLst>
          </p:cNvPr>
          <p:cNvSpPr txBox="1"/>
          <p:nvPr/>
        </p:nvSpPr>
        <p:spPr>
          <a:xfrm>
            <a:off x="11091863" y="2054781"/>
            <a:ext cx="39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2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A265AB-D660-0E4C-EB6D-A651C7E36347}"/>
              </a:ext>
            </a:extLst>
          </p:cNvPr>
          <p:cNvCxnSpPr/>
          <p:nvPr/>
        </p:nvCxnSpPr>
        <p:spPr>
          <a:xfrm>
            <a:off x="543878" y="2191702"/>
            <a:ext cx="0" cy="3977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8AC891-776E-CBCE-3DB4-278769D47C5E}"/>
              </a:ext>
            </a:extLst>
          </p:cNvPr>
          <p:cNvCxnSpPr>
            <a:cxnSpLocks/>
          </p:cNvCxnSpPr>
          <p:nvPr/>
        </p:nvCxnSpPr>
        <p:spPr>
          <a:xfrm flipH="1">
            <a:off x="532448" y="6169342"/>
            <a:ext cx="53949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8D6865-D4C9-AB9A-6B1E-A2A4EF82494D}"/>
              </a:ext>
            </a:extLst>
          </p:cNvPr>
          <p:cNvSpPr txBox="1"/>
          <p:nvPr/>
        </p:nvSpPr>
        <p:spPr>
          <a:xfrm>
            <a:off x="5698808" y="624895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F3405F-C4D9-1897-1FBB-FFB4AF397814}"/>
              </a:ext>
            </a:extLst>
          </p:cNvPr>
          <p:cNvSpPr txBox="1"/>
          <p:nvPr/>
        </p:nvSpPr>
        <p:spPr>
          <a:xfrm>
            <a:off x="197168" y="210693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6CAE6DB-40C5-BAE0-48BD-89B9892EE379}"/>
              </a:ext>
            </a:extLst>
          </p:cNvPr>
          <p:cNvSpPr/>
          <p:nvPr/>
        </p:nvSpPr>
        <p:spPr>
          <a:xfrm>
            <a:off x="1864044" y="4098133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0F06E8-E38E-DA97-F160-8C003EEB2EA1}"/>
              </a:ext>
            </a:extLst>
          </p:cNvPr>
          <p:cNvSpPr/>
          <p:nvPr/>
        </p:nvSpPr>
        <p:spPr>
          <a:xfrm>
            <a:off x="1408748" y="4774882"/>
            <a:ext cx="125730" cy="1257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2407C6-EB09-D139-07C2-78D25C3B1558}"/>
              </a:ext>
            </a:extLst>
          </p:cNvPr>
          <p:cNvSpPr/>
          <p:nvPr/>
        </p:nvSpPr>
        <p:spPr>
          <a:xfrm>
            <a:off x="2429836" y="4649152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3A251E-2BDE-9D51-2C53-A47EEF6D4685}"/>
              </a:ext>
            </a:extLst>
          </p:cNvPr>
          <p:cNvSpPr/>
          <p:nvPr/>
        </p:nvSpPr>
        <p:spPr>
          <a:xfrm>
            <a:off x="916306" y="5805170"/>
            <a:ext cx="125730" cy="1257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F593C94-F09E-6F4C-B2B5-9F6AA7DBFDD0}"/>
              </a:ext>
            </a:extLst>
          </p:cNvPr>
          <p:cNvSpPr/>
          <p:nvPr/>
        </p:nvSpPr>
        <p:spPr>
          <a:xfrm>
            <a:off x="1768793" y="5170329"/>
            <a:ext cx="125730" cy="1257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5419CEE-6723-DDDA-8C89-FA5E0F565006}"/>
              </a:ext>
            </a:extLst>
          </p:cNvPr>
          <p:cNvSpPr/>
          <p:nvPr/>
        </p:nvSpPr>
        <p:spPr>
          <a:xfrm>
            <a:off x="2972753" y="3910330"/>
            <a:ext cx="125730" cy="12573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D96401E-54DD-AB83-7CA4-99FA17546F50}"/>
              </a:ext>
            </a:extLst>
          </p:cNvPr>
          <p:cNvSpPr/>
          <p:nvPr/>
        </p:nvSpPr>
        <p:spPr>
          <a:xfrm>
            <a:off x="1128713" y="5394960"/>
            <a:ext cx="125730" cy="1257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7594C57-B7E0-F5AA-89B2-47986647FBE0}"/>
              </a:ext>
            </a:extLst>
          </p:cNvPr>
          <p:cNvSpPr/>
          <p:nvPr/>
        </p:nvSpPr>
        <p:spPr>
          <a:xfrm>
            <a:off x="3104198" y="2804472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46CAB0C-77A9-42C5-70FE-BD47121DBB9A}"/>
              </a:ext>
            </a:extLst>
          </p:cNvPr>
          <p:cNvSpPr/>
          <p:nvPr/>
        </p:nvSpPr>
        <p:spPr>
          <a:xfrm>
            <a:off x="3372803" y="4242435"/>
            <a:ext cx="125730" cy="12573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B1C308A-E94A-B9DE-57A9-F1B072F32138}"/>
              </a:ext>
            </a:extLst>
          </p:cNvPr>
          <p:cNvSpPr/>
          <p:nvPr/>
        </p:nvSpPr>
        <p:spPr>
          <a:xfrm>
            <a:off x="4064318" y="3163727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6090257-3B2C-4386-BC6B-27655609FD67}"/>
              </a:ext>
            </a:extLst>
          </p:cNvPr>
          <p:cNvSpPr/>
          <p:nvPr/>
        </p:nvSpPr>
        <p:spPr>
          <a:xfrm>
            <a:off x="3791903" y="3713319"/>
            <a:ext cx="125730" cy="12573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E798490-CC92-7821-A33F-F88CC5B9D589}"/>
              </a:ext>
            </a:extLst>
          </p:cNvPr>
          <p:cNvSpPr/>
          <p:nvPr/>
        </p:nvSpPr>
        <p:spPr>
          <a:xfrm>
            <a:off x="2359350" y="3506152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04E2653-9179-A3FD-32E5-F6B2497A48A3}"/>
              </a:ext>
            </a:extLst>
          </p:cNvPr>
          <p:cNvSpPr/>
          <p:nvPr/>
        </p:nvSpPr>
        <p:spPr>
          <a:xfrm>
            <a:off x="3428047" y="2184082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D4D4FAB-4C0D-6C19-D5D7-38F0D723FBD9}"/>
                  </a:ext>
                </a:extLst>
              </p:cNvPr>
              <p:cNvSpPr txBox="1"/>
              <p:nvPr/>
            </p:nvSpPr>
            <p:spPr>
              <a:xfrm>
                <a:off x="305753" y="6169342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D4D4FAB-4C0D-6C19-D5D7-38F0D723F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53" y="6169342"/>
                <a:ext cx="457200" cy="369332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795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4" grpId="0" animBg="1"/>
      <p:bldP spid="17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40" grpId="0" animBg="1"/>
      <p:bldP spid="41" grpId="0" animBg="1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31441-91A4-0FBE-2283-2881DBDC1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Mixed Effects Models provide a convenient way of accounting for statistical violations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9CC256A-0AD5-E6D4-F063-BB2C993FB1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b</a:t>
                </a:r>
                <a:r>
                  <a:rPr lang="en-US" baseline="-25000" dirty="0">
                    <a:ea typeface="Cambria Math" panose="020405030504060302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9CC256A-0AD5-E6D4-F063-BB2C993FB1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D0B0C1-5A2D-32EC-0919-78529ED24888}"/>
              </a:ext>
            </a:extLst>
          </p:cNvPr>
          <p:cNvCxnSpPr/>
          <p:nvPr/>
        </p:nvCxnSpPr>
        <p:spPr>
          <a:xfrm flipV="1">
            <a:off x="2056285" y="3937216"/>
            <a:ext cx="0" cy="38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0D5DDB-9D47-594D-4761-31137D5CF65E}"/>
              </a:ext>
            </a:extLst>
          </p:cNvPr>
          <p:cNvCxnSpPr/>
          <p:nvPr/>
        </p:nvCxnSpPr>
        <p:spPr>
          <a:xfrm flipV="1">
            <a:off x="2905915" y="3937216"/>
            <a:ext cx="0" cy="38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7C99E8-DE8F-F91B-CD68-F9FC5F227E8C}"/>
              </a:ext>
            </a:extLst>
          </p:cNvPr>
          <p:cNvCxnSpPr/>
          <p:nvPr/>
        </p:nvCxnSpPr>
        <p:spPr>
          <a:xfrm flipV="1">
            <a:off x="4486972" y="3937216"/>
            <a:ext cx="0" cy="38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8BE9808-F883-7E0A-D771-77F5385D5E0D}"/>
              </a:ext>
            </a:extLst>
          </p:cNvPr>
          <p:cNvSpPr txBox="1"/>
          <p:nvPr/>
        </p:nvSpPr>
        <p:spPr>
          <a:xfrm>
            <a:off x="1681005" y="4322273"/>
            <a:ext cx="800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intercept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E5167-8D18-ECF2-DE4E-0FD10E16C2CD}"/>
              </a:ext>
            </a:extLst>
          </p:cNvPr>
          <p:cNvSpPr txBox="1"/>
          <p:nvPr/>
        </p:nvSpPr>
        <p:spPr>
          <a:xfrm>
            <a:off x="2623980" y="4322272"/>
            <a:ext cx="594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slope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9036E0-FE14-7C5D-662F-A64AC9989576}"/>
              </a:ext>
            </a:extLst>
          </p:cNvPr>
          <p:cNvSpPr txBox="1"/>
          <p:nvPr/>
        </p:nvSpPr>
        <p:spPr>
          <a:xfrm>
            <a:off x="4256461" y="4322272"/>
            <a:ext cx="594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error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76481F-2604-DA34-D14F-BB788C4F7721}"/>
              </a:ext>
            </a:extLst>
          </p:cNvPr>
          <p:cNvCxnSpPr/>
          <p:nvPr/>
        </p:nvCxnSpPr>
        <p:spPr>
          <a:xfrm flipV="1">
            <a:off x="3815816" y="3937216"/>
            <a:ext cx="0" cy="38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42833A-A0CB-3C95-85AB-EC028E462576}"/>
              </a:ext>
            </a:extLst>
          </p:cNvPr>
          <p:cNvSpPr txBox="1"/>
          <p:nvPr/>
        </p:nvSpPr>
        <p:spPr>
          <a:xfrm>
            <a:off x="3448841" y="4322272"/>
            <a:ext cx="730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Random effect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E64BB7-7D4F-9F3D-70AE-06AB3F83E838}"/>
              </a:ext>
            </a:extLst>
          </p:cNvPr>
          <p:cNvCxnSpPr/>
          <p:nvPr/>
        </p:nvCxnSpPr>
        <p:spPr>
          <a:xfrm flipV="1">
            <a:off x="2076535" y="2359524"/>
            <a:ext cx="0" cy="38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20A7B4-8A07-1E47-69AC-F2F1E4A3D328}"/>
              </a:ext>
            </a:extLst>
          </p:cNvPr>
          <p:cNvCxnSpPr/>
          <p:nvPr/>
        </p:nvCxnSpPr>
        <p:spPr>
          <a:xfrm flipV="1">
            <a:off x="2926165" y="2359524"/>
            <a:ext cx="0" cy="38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047D872-8D90-02FA-DB71-C52CC82B0EB1}"/>
              </a:ext>
            </a:extLst>
          </p:cNvPr>
          <p:cNvSpPr txBox="1"/>
          <p:nvPr/>
        </p:nvSpPr>
        <p:spPr>
          <a:xfrm>
            <a:off x="1701255" y="2744581"/>
            <a:ext cx="800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intercept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D7AAD9-50C9-CE21-3402-D5C9CE6AF44C}"/>
              </a:ext>
            </a:extLst>
          </p:cNvPr>
          <p:cNvSpPr txBox="1"/>
          <p:nvPr/>
        </p:nvSpPr>
        <p:spPr>
          <a:xfrm>
            <a:off x="2644230" y="2744580"/>
            <a:ext cx="594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slope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EB2530-5845-A760-E4F0-57579A42161F}"/>
              </a:ext>
            </a:extLst>
          </p:cNvPr>
          <p:cNvCxnSpPr/>
          <p:nvPr/>
        </p:nvCxnSpPr>
        <p:spPr>
          <a:xfrm flipV="1">
            <a:off x="3836066" y="2359524"/>
            <a:ext cx="0" cy="38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C8BE4A-96A2-FB19-E980-7D763E75F67A}"/>
              </a:ext>
            </a:extLst>
          </p:cNvPr>
          <p:cNvSpPr txBox="1"/>
          <p:nvPr/>
        </p:nvSpPr>
        <p:spPr>
          <a:xfrm>
            <a:off x="3599415" y="2766882"/>
            <a:ext cx="730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error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698742-9B22-593F-70EC-63973927E104}"/>
              </a:ext>
            </a:extLst>
          </p:cNvPr>
          <p:cNvSpPr txBox="1"/>
          <p:nvPr/>
        </p:nvSpPr>
        <p:spPr>
          <a:xfrm>
            <a:off x="5852946" y="2359524"/>
            <a:ext cx="568127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Fixed vs. Random effects</a:t>
            </a:r>
          </a:p>
          <a:p>
            <a:pPr algn="ctr"/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 effects are deterministic elements </a:t>
            </a:r>
          </a:p>
          <a:p>
            <a:pPr lvl="1"/>
            <a:r>
              <a:rPr lang="en-US" dirty="0"/>
              <a:t>  These are a function of the observations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effects represent an underlying structure not directly accounted for (i.e., individual or group-level variances)</a:t>
            </a:r>
          </a:p>
        </p:txBody>
      </p:sp>
    </p:spTree>
    <p:extLst>
      <p:ext uri="{BB962C8B-B14F-4D97-AF65-F5344CB8AC3E}">
        <p14:creationId xmlns:p14="http://schemas.microsoft.com/office/powerpoint/2010/main" val="222581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/>
      <p:bldP spid="9" grpId="0"/>
      <p:bldP spid="10" grpId="0"/>
      <p:bldP spid="12" grpId="0"/>
      <p:bldP spid="2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7FDF-D840-E795-7887-C9FD2FCDC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account for this to yield accurate parameter estimates?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09172-083F-9E61-F7CF-6BEBBAAB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238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39C519-6B67-A025-C528-3E8C719D88B0}"/>
              </a:ext>
            </a:extLst>
          </p:cNvPr>
          <p:cNvCxnSpPr/>
          <p:nvPr/>
        </p:nvCxnSpPr>
        <p:spPr>
          <a:xfrm>
            <a:off x="6285548" y="2199323"/>
            <a:ext cx="0" cy="3977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4047F6-DF4E-5F2C-FE4C-9B5AC0377AF7}"/>
              </a:ext>
            </a:extLst>
          </p:cNvPr>
          <p:cNvCxnSpPr>
            <a:cxnSpLocks/>
          </p:cNvCxnSpPr>
          <p:nvPr/>
        </p:nvCxnSpPr>
        <p:spPr>
          <a:xfrm flipH="1">
            <a:off x="6274118" y="6176963"/>
            <a:ext cx="53949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7BFE17-2135-C2ED-B8C4-3D6BC2641065}"/>
              </a:ext>
            </a:extLst>
          </p:cNvPr>
          <p:cNvSpPr txBox="1"/>
          <p:nvPr/>
        </p:nvSpPr>
        <p:spPr>
          <a:xfrm>
            <a:off x="11440478" y="625657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54478-4CFC-C355-5AF0-531FAAF3605B}"/>
              </a:ext>
            </a:extLst>
          </p:cNvPr>
          <p:cNvSpPr txBox="1"/>
          <p:nvPr/>
        </p:nvSpPr>
        <p:spPr>
          <a:xfrm>
            <a:off x="5938838" y="211455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3E7A599-3077-A7A5-5D28-51A9F7CF8B88}"/>
              </a:ext>
            </a:extLst>
          </p:cNvPr>
          <p:cNvSpPr/>
          <p:nvPr/>
        </p:nvSpPr>
        <p:spPr>
          <a:xfrm>
            <a:off x="7605714" y="4105754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EEA44E2-8D7B-3A97-B959-F996C1E5C79E}"/>
              </a:ext>
            </a:extLst>
          </p:cNvPr>
          <p:cNvSpPr/>
          <p:nvPr/>
        </p:nvSpPr>
        <p:spPr>
          <a:xfrm>
            <a:off x="7150418" y="4782503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C0A5882-DD2F-7325-1418-13B4C9544B7E}"/>
              </a:ext>
            </a:extLst>
          </p:cNvPr>
          <p:cNvSpPr/>
          <p:nvPr/>
        </p:nvSpPr>
        <p:spPr>
          <a:xfrm>
            <a:off x="8171506" y="4656773"/>
            <a:ext cx="125730" cy="1257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9C1751D-371C-E58F-0EF0-8341798C0A33}"/>
              </a:ext>
            </a:extLst>
          </p:cNvPr>
          <p:cNvSpPr/>
          <p:nvPr/>
        </p:nvSpPr>
        <p:spPr>
          <a:xfrm>
            <a:off x="6657976" y="5812791"/>
            <a:ext cx="125730" cy="1257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301EB2-3533-E7E5-7B77-E5E2D2A17F0A}"/>
              </a:ext>
            </a:extLst>
          </p:cNvPr>
          <p:cNvSpPr/>
          <p:nvPr/>
        </p:nvSpPr>
        <p:spPr>
          <a:xfrm>
            <a:off x="7510463" y="5177950"/>
            <a:ext cx="125730" cy="1257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832340-ABFD-12B6-C3C4-870D8934CA10}"/>
              </a:ext>
            </a:extLst>
          </p:cNvPr>
          <p:cNvSpPr/>
          <p:nvPr/>
        </p:nvSpPr>
        <p:spPr>
          <a:xfrm>
            <a:off x="8714423" y="3917951"/>
            <a:ext cx="125730" cy="1257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8301AD-5FFA-C74B-841E-83B10764E4E7}"/>
              </a:ext>
            </a:extLst>
          </p:cNvPr>
          <p:cNvSpPr/>
          <p:nvPr/>
        </p:nvSpPr>
        <p:spPr>
          <a:xfrm>
            <a:off x="6981828" y="5305448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536D3EA-E040-1E1F-2017-39DE60567811}"/>
              </a:ext>
            </a:extLst>
          </p:cNvPr>
          <p:cNvSpPr/>
          <p:nvPr/>
        </p:nvSpPr>
        <p:spPr>
          <a:xfrm>
            <a:off x="8845868" y="2812093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7A385B4-7CB0-53D4-3FF5-BBCBFA2B3DBC}"/>
              </a:ext>
            </a:extLst>
          </p:cNvPr>
          <p:cNvSpPr/>
          <p:nvPr/>
        </p:nvSpPr>
        <p:spPr>
          <a:xfrm>
            <a:off x="9114473" y="4250056"/>
            <a:ext cx="125730" cy="1257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709FCC8-4253-C634-CCAB-684F779962B6}"/>
              </a:ext>
            </a:extLst>
          </p:cNvPr>
          <p:cNvSpPr/>
          <p:nvPr/>
        </p:nvSpPr>
        <p:spPr>
          <a:xfrm>
            <a:off x="9805988" y="3171348"/>
            <a:ext cx="125730" cy="1257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993E546-76ED-F16D-E087-9706F6A7AF79}"/>
              </a:ext>
            </a:extLst>
          </p:cNvPr>
          <p:cNvSpPr/>
          <p:nvPr/>
        </p:nvSpPr>
        <p:spPr>
          <a:xfrm>
            <a:off x="9533573" y="3720940"/>
            <a:ext cx="125730" cy="12573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8688075-3AA0-47C0-C37B-92E4D173F95A}"/>
              </a:ext>
            </a:extLst>
          </p:cNvPr>
          <p:cNvSpPr/>
          <p:nvPr/>
        </p:nvSpPr>
        <p:spPr>
          <a:xfrm>
            <a:off x="8101020" y="3513773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2D25AF3-28AB-479D-A904-3C20ACB53C20}"/>
              </a:ext>
            </a:extLst>
          </p:cNvPr>
          <p:cNvSpPr/>
          <p:nvPr/>
        </p:nvSpPr>
        <p:spPr>
          <a:xfrm>
            <a:off x="9169717" y="2191703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1BCCFB-0E6C-099E-79DF-25A7AC6B27B5}"/>
                  </a:ext>
                </a:extLst>
              </p:cNvPr>
              <p:cNvSpPr txBox="1"/>
              <p:nvPr/>
            </p:nvSpPr>
            <p:spPr>
              <a:xfrm>
                <a:off x="6047423" y="6176963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1BCCFB-0E6C-099E-79DF-25A7AC6B2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423" y="6176963"/>
                <a:ext cx="457200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C64CE8-4812-9D51-8FE8-0B49F680D23E}"/>
              </a:ext>
            </a:extLst>
          </p:cNvPr>
          <p:cNvCxnSpPr>
            <a:cxnSpLocks/>
          </p:cNvCxnSpPr>
          <p:nvPr/>
        </p:nvCxnSpPr>
        <p:spPr>
          <a:xfrm flipV="1">
            <a:off x="6285547" y="2107759"/>
            <a:ext cx="3185159" cy="40624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7C4A47-961F-C65D-8DF4-147587D99AF6}"/>
              </a:ext>
            </a:extLst>
          </p:cNvPr>
          <p:cNvCxnSpPr>
            <a:cxnSpLocks/>
          </p:cNvCxnSpPr>
          <p:nvPr/>
        </p:nvCxnSpPr>
        <p:spPr>
          <a:xfrm flipV="1">
            <a:off x="6296979" y="2159318"/>
            <a:ext cx="4817745" cy="405765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B2AF2B-47E0-E502-4D8A-29B54D4D56C9}"/>
              </a:ext>
            </a:extLst>
          </p:cNvPr>
          <p:cNvSpPr txBox="1"/>
          <p:nvPr/>
        </p:nvSpPr>
        <p:spPr>
          <a:xfrm>
            <a:off x="9533573" y="1910398"/>
            <a:ext cx="39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8DD3C5-0C87-5C01-F348-5720E0A3B2FE}"/>
              </a:ext>
            </a:extLst>
          </p:cNvPr>
          <p:cNvSpPr txBox="1"/>
          <p:nvPr/>
        </p:nvSpPr>
        <p:spPr>
          <a:xfrm>
            <a:off x="11091863" y="2054781"/>
            <a:ext cx="398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r>
              <a:rPr lang="en-US" baseline="-25000" dirty="0"/>
              <a:t>2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A265AB-D660-0E4C-EB6D-A651C7E36347}"/>
              </a:ext>
            </a:extLst>
          </p:cNvPr>
          <p:cNvCxnSpPr/>
          <p:nvPr/>
        </p:nvCxnSpPr>
        <p:spPr>
          <a:xfrm>
            <a:off x="543878" y="2191702"/>
            <a:ext cx="0" cy="3977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8AC891-776E-CBCE-3DB4-278769D47C5E}"/>
              </a:ext>
            </a:extLst>
          </p:cNvPr>
          <p:cNvCxnSpPr>
            <a:cxnSpLocks/>
          </p:cNvCxnSpPr>
          <p:nvPr/>
        </p:nvCxnSpPr>
        <p:spPr>
          <a:xfrm flipH="1">
            <a:off x="532448" y="6169342"/>
            <a:ext cx="53949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8D6865-D4C9-AB9A-6B1E-A2A4EF82494D}"/>
              </a:ext>
            </a:extLst>
          </p:cNvPr>
          <p:cNvSpPr txBox="1"/>
          <p:nvPr/>
        </p:nvSpPr>
        <p:spPr>
          <a:xfrm>
            <a:off x="5698808" y="624895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F3405F-C4D9-1897-1FBB-FFB4AF397814}"/>
              </a:ext>
            </a:extLst>
          </p:cNvPr>
          <p:cNvSpPr txBox="1"/>
          <p:nvPr/>
        </p:nvSpPr>
        <p:spPr>
          <a:xfrm>
            <a:off x="197168" y="210693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6CAE6DB-40C5-BAE0-48BD-89B9892EE379}"/>
              </a:ext>
            </a:extLst>
          </p:cNvPr>
          <p:cNvSpPr/>
          <p:nvPr/>
        </p:nvSpPr>
        <p:spPr>
          <a:xfrm>
            <a:off x="1864044" y="4098133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0F06E8-E38E-DA97-F160-8C003EEB2EA1}"/>
              </a:ext>
            </a:extLst>
          </p:cNvPr>
          <p:cNvSpPr/>
          <p:nvPr/>
        </p:nvSpPr>
        <p:spPr>
          <a:xfrm>
            <a:off x="1408748" y="4774882"/>
            <a:ext cx="125730" cy="1257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2407C6-EB09-D139-07C2-78D25C3B1558}"/>
              </a:ext>
            </a:extLst>
          </p:cNvPr>
          <p:cNvSpPr/>
          <p:nvPr/>
        </p:nvSpPr>
        <p:spPr>
          <a:xfrm>
            <a:off x="2429836" y="4649152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F3A251E-2BDE-9D51-2C53-A47EEF6D4685}"/>
              </a:ext>
            </a:extLst>
          </p:cNvPr>
          <p:cNvSpPr/>
          <p:nvPr/>
        </p:nvSpPr>
        <p:spPr>
          <a:xfrm>
            <a:off x="916306" y="5805170"/>
            <a:ext cx="125730" cy="1257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F593C94-F09E-6F4C-B2B5-9F6AA7DBFDD0}"/>
              </a:ext>
            </a:extLst>
          </p:cNvPr>
          <p:cNvSpPr/>
          <p:nvPr/>
        </p:nvSpPr>
        <p:spPr>
          <a:xfrm>
            <a:off x="1768793" y="5170329"/>
            <a:ext cx="125730" cy="1257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5419CEE-6723-DDDA-8C89-FA5E0F565006}"/>
              </a:ext>
            </a:extLst>
          </p:cNvPr>
          <p:cNvSpPr/>
          <p:nvPr/>
        </p:nvSpPr>
        <p:spPr>
          <a:xfrm>
            <a:off x="2972753" y="3910330"/>
            <a:ext cx="125730" cy="12573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D96401E-54DD-AB83-7CA4-99FA17546F50}"/>
              </a:ext>
            </a:extLst>
          </p:cNvPr>
          <p:cNvSpPr/>
          <p:nvPr/>
        </p:nvSpPr>
        <p:spPr>
          <a:xfrm>
            <a:off x="1128713" y="5394960"/>
            <a:ext cx="125730" cy="1257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7594C57-B7E0-F5AA-89B2-47986647FBE0}"/>
              </a:ext>
            </a:extLst>
          </p:cNvPr>
          <p:cNvSpPr/>
          <p:nvPr/>
        </p:nvSpPr>
        <p:spPr>
          <a:xfrm>
            <a:off x="3104198" y="2804472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46CAB0C-77A9-42C5-70FE-BD47121DBB9A}"/>
              </a:ext>
            </a:extLst>
          </p:cNvPr>
          <p:cNvSpPr/>
          <p:nvPr/>
        </p:nvSpPr>
        <p:spPr>
          <a:xfrm>
            <a:off x="3372803" y="4242435"/>
            <a:ext cx="125730" cy="12573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B1C308A-E94A-B9DE-57A9-F1B072F32138}"/>
              </a:ext>
            </a:extLst>
          </p:cNvPr>
          <p:cNvSpPr/>
          <p:nvPr/>
        </p:nvSpPr>
        <p:spPr>
          <a:xfrm>
            <a:off x="4064318" y="3163727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6090257-3B2C-4386-BC6B-27655609FD67}"/>
              </a:ext>
            </a:extLst>
          </p:cNvPr>
          <p:cNvSpPr/>
          <p:nvPr/>
        </p:nvSpPr>
        <p:spPr>
          <a:xfrm>
            <a:off x="3791903" y="3713319"/>
            <a:ext cx="125730" cy="12573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E798490-CC92-7821-A33F-F88CC5B9D589}"/>
              </a:ext>
            </a:extLst>
          </p:cNvPr>
          <p:cNvSpPr/>
          <p:nvPr/>
        </p:nvSpPr>
        <p:spPr>
          <a:xfrm>
            <a:off x="2359350" y="3506152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04E2653-9179-A3FD-32E5-F6B2497A48A3}"/>
              </a:ext>
            </a:extLst>
          </p:cNvPr>
          <p:cNvSpPr/>
          <p:nvPr/>
        </p:nvSpPr>
        <p:spPr>
          <a:xfrm>
            <a:off x="3428047" y="2184082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D4D4FAB-4C0D-6C19-D5D7-38F0D723FBD9}"/>
                  </a:ext>
                </a:extLst>
              </p:cNvPr>
              <p:cNvSpPr txBox="1"/>
              <p:nvPr/>
            </p:nvSpPr>
            <p:spPr>
              <a:xfrm>
                <a:off x="305753" y="6169342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D4D4FAB-4C0D-6C19-D5D7-38F0D723F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53" y="6169342"/>
                <a:ext cx="457200" cy="369332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65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4" grpId="0" animBg="1"/>
      <p:bldP spid="17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40" grpId="0" animBg="1"/>
      <p:bldP spid="41" grpId="0" animBg="1"/>
      <p:bldP spid="4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91B1-0FC3-9D54-0962-9FFFED345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Repeated-Measures ANOVA</a:t>
            </a:r>
          </a:p>
        </p:txBody>
      </p:sp>
    </p:spTree>
    <p:extLst>
      <p:ext uri="{BB962C8B-B14F-4D97-AF65-F5344CB8AC3E}">
        <p14:creationId xmlns:p14="http://schemas.microsoft.com/office/powerpoint/2010/main" val="11993983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0487-E7A4-266F-0AA2-8BB67EC6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Independent models are only viable when the # of individuals is small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802E7-DB5C-A5AF-B322-0B959467A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758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B81B-93B6-63C5-D867-2136A057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a mixed-effects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D5B05D-51EA-E1F5-1ADC-DFE95893B2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n-US" b="0" dirty="0">
                    <a:ea typeface="Cambria Math" panose="02040503050406030204" pitchFamily="18" charset="0"/>
                  </a:rPr>
                  <a:t>(linear model)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D5B05D-51EA-E1F5-1ADC-DFE95893B2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8695A97-E209-D6C9-5725-9F0C57C93979}"/>
              </a:ext>
            </a:extLst>
          </p:cNvPr>
          <p:cNvCxnSpPr>
            <a:cxnSpLocks/>
          </p:cNvCxnSpPr>
          <p:nvPr/>
        </p:nvCxnSpPr>
        <p:spPr>
          <a:xfrm flipV="1">
            <a:off x="1071154" y="2906486"/>
            <a:ext cx="235132" cy="1221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F9CEF1-5054-4D5A-0A19-AE4081EA5F5D}"/>
              </a:ext>
            </a:extLst>
          </p:cNvPr>
          <p:cNvCxnSpPr>
            <a:cxnSpLocks/>
          </p:cNvCxnSpPr>
          <p:nvPr/>
        </p:nvCxnSpPr>
        <p:spPr>
          <a:xfrm flipV="1">
            <a:off x="2312126" y="2906486"/>
            <a:ext cx="113211" cy="1221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F2D9A4-EA3A-6DE9-3243-D53552B54A9A}"/>
              </a:ext>
            </a:extLst>
          </p:cNvPr>
          <p:cNvCxnSpPr>
            <a:cxnSpLocks/>
          </p:cNvCxnSpPr>
          <p:nvPr/>
        </p:nvCxnSpPr>
        <p:spPr>
          <a:xfrm flipH="1" flipV="1">
            <a:off x="3309257" y="2906485"/>
            <a:ext cx="341812" cy="1430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D7253CF-CEEB-824C-182F-DE8A31B2E518}"/>
              </a:ext>
            </a:extLst>
          </p:cNvPr>
          <p:cNvSpPr txBox="1"/>
          <p:nvPr/>
        </p:nvSpPr>
        <p:spPr>
          <a:xfrm>
            <a:off x="365760" y="4336869"/>
            <a:ext cx="17504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 estimate varies by grouping variable (individual)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105C66-AE14-0611-B015-456B75B786B5}"/>
              </a:ext>
            </a:extLst>
          </p:cNvPr>
          <p:cNvSpPr txBox="1"/>
          <p:nvPr/>
        </p:nvSpPr>
        <p:spPr>
          <a:xfrm>
            <a:off x="1900646" y="4201932"/>
            <a:ext cx="1286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intercept term is now random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31B46B-9438-C95D-4218-2CF55A47A708}"/>
              </a:ext>
            </a:extLst>
          </p:cNvPr>
          <p:cNvSpPr txBox="1"/>
          <p:nvPr/>
        </p:nvSpPr>
        <p:spPr>
          <a:xfrm>
            <a:off x="3178628" y="4336869"/>
            <a:ext cx="1286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is random by group (individual)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87BF8A-D478-A46D-3015-3A74E6FAD1A6}"/>
              </a:ext>
            </a:extLst>
          </p:cNvPr>
          <p:cNvSpPr txBox="1"/>
          <p:nvPr/>
        </p:nvSpPr>
        <p:spPr>
          <a:xfrm>
            <a:off x="5866311" y="3077964"/>
            <a:ext cx="5643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takes into account variation within all observation (each </a:t>
            </a:r>
            <a:r>
              <a:rPr lang="en-US" dirty="0" err="1"/>
              <a:t>i-th</a:t>
            </a:r>
            <a:r>
              <a:rPr lang="en-US" dirty="0"/>
              <a:t> observation) within each group (the j-</a:t>
            </a:r>
            <a:r>
              <a:rPr lang="en-US" dirty="0" err="1"/>
              <a:t>th</a:t>
            </a:r>
            <a:r>
              <a:rPr lang="en-US" dirty="0"/>
              <a:t> individual)</a:t>
            </a:r>
          </a:p>
        </p:txBody>
      </p:sp>
    </p:spTree>
    <p:extLst>
      <p:ext uri="{BB962C8B-B14F-4D97-AF65-F5344CB8AC3E}">
        <p14:creationId xmlns:p14="http://schemas.microsoft.com/office/powerpoint/2010/main" val="92182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  <p:bldP spid="2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57165-0411-0B73-F512-F4F93E7FE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629"/>
            <a:ext cx="10515600" cy="1325563"/>
          </a:xfrm>
        </p:spPr>
        <p:txBody>
          <a:bodyPr/>
          <a:lstStyle/>
          <a:p>
            <a:r>
              <a:rPr lang="en-US" dirty="0"/>
              <a:t>Example: Simulated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0982C5-2F5A-2BC5-CAD4-79D0A67B4DEB}"/>
                  </a:ext>
                </a:extLst>
              </p:cNvPr>
              <p:cNvSpPr txBox="1"/>
              <p:nvPr/>
            </p:nvSpPr>
            <p:spPr>
              <a:xfrm>
                <a:off x="7367451" y="836023"/>
                <a:ext cx="355309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1" dirty="0"/>
                  <a:t> = 5.41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/>
                  <a:t> = 0.50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0982C5-2F5A-2BC5-CAD4-79D0A67B4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451" y="836023"/>
                <a:ext cx="3553098" cy="923330"/>
              </a:xfrm>
              <a:prstGeom prst="rect">
                <a:avLst/>
              </a:prstGeom>
              <a:blipFill>
                <a:blip r:embed="rId2"/>
                <a:stretch>
                  <a:fillRect l="-1429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9BB76E4-7791-5B0E-D32B-F5A3BDCC1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51" y="838411"/>
            <a:ext cx="5880198" cy="588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226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57165-0411-0B73-F512-F4F93E7FE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629"/>
            <a:ext cx="10515600" cy="1325563"/>
          </a:xfrm>
        </p:spPr>
        <p:txBody>
          <a:bodyPr/>
          <a:lstStyle/>
          <a:p>
            <a:r>
              <a:rPr lang="en-US" dirty="0"/>
              <a:t>Example: Simulated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0982C5-2F5A-2BC5-CAD4-79D0A67B4DEB}"/>
                  </a:ext>
                </a:extLst>
              </p:cNvPr>
              <p:cNvSpPr txBox="1"/>
              <p:nvPr/>
            </p:nvSpPr>
            <p:spPr>
              <a:xfrm>
                <a:off x="7367451" y="836023"/>
                <a:ext cx="3553098" cy="9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1" dirty="0"/>
                  <a:t> = 8.37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/>
                  <a:t> = 0.39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0982C5-2F5A-2BC5-CAD4-79D0A67B4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451" y="836023"/>
                <a:ext cx="3553098" cy="956480"/>
              </a:xfrm>
              <a:prstGeom prst="rect">
                <a:avLst/>
              </a:prstGeom>
              <a:blipFill>
                <a:blip r:embed="rId2"/>
                <a:stretch>
                  <a:fillRect l="-1429"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1A89DC2-8458-E286-1439-F85FDC4CF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71" y="836023"/>
            <a:ext cx="5824229" cy="5824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E2E63-39D9-3B24-54F4-8FF39759D50D}"/>
                  </a:ext>
                </a:extLst>
              </p:cNvPr>
              <p:cNvSpPr txBox="1"/>
              <p:nvPr/>
            </p:nvSpPr>
            <p:spPr>
              <a:xfrm>
                <a:off x="7367451" y="2025486"/>
                <a:ext cx="3553098" cy="9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1" dirty="0"/>
                  <a:t> = 6.80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/>
                  <a:t> = 0.28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E2E63-39D9-3B24-54F4-8FF39759D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451" y="2025486"/>
                <a:ext cx="3553098" cy="956480"/>
              </a:xfrm>
              <a:prstGeom prst="rect">
                <a:avLst/>
              </a:prstGeom>
              <a:blipFill>
                <a:blip r:embed="rId4"/>
                <a:stretch>
                  <a:fillRect l="-1429" t="-1316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7C34BD9-3ED5-0784-925D-6050ACE8D201}"/>
              </a:ext>
            </a:extLst>
          </p:cNvPr>
          <p:cNvSpPr txBox="1"/>
          <p:nvPr/>
        </p:nvSpPr>
        <p:spPr>
          <a:xfrm>
            <a:off x="7683190" y="3429000"/>
            <a:ext cx="367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this with code here…</a:t>
            </a:r>
          </a:p>
        </p:txBody>
      </p:sp>
    </p:spTree>
    <p:extLst>
      <p:ext uri="{BB962C8B-B14F-4D97-AF65-F5344CB8AC3E}">
        <p14:creationId xmlns:p14="http://schemas.microsoft.com/office/powerpoint/2010/main" val="18154677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850ACAC-196B-D81A-1CFA-3857971FE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629"/>
            <a:ext cx="10515600" cy="1325563"/>
          </a:xfrm>
        </p:spPr>
        <p:txBody>
          <a:bodyPr/>
          <a:lstStyle/>
          <a:p>
            <a:r>
              <a:rPr lang="en-US" dirty="0"/>
              <a:t>Example: Simulated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D2931D-7A43-2157-0D8F-2F02D0D37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71" y="836023"/>
            <a:ext cx="5824229" cy="5824229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8BBB7FD6-9E0E-3F6C-FACD-7D728F3E2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229" y="1194934"/>
            <a:ext cx="4927600" cy="1562100"/>
          </a:xfrm>
          <a:prstGeom prst="rect">
            <a:avLst/>
          </a:prstGeom>
        </p:spPr>
      </p:pic>
      <p:pic>
        <p:nvPicPr>
          <p:cNvPr id="9" name="Picture 8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4B932960-E624-4D17-02AE-38FE539E7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229" y="3214737"/>
            <a:ext cx="49657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735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42AE-46D7-1AFB-0D76-A757AB71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5 Assumptions of Analysis of Covariance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DECBC-6E1B-24B4-01CA-8031CEBD4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regression is linear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Error variance is homogeneous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Error is independent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Error is normally distributed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Equal slopes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21D53-7479-D8E8-CAFE-60793ADAC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127" y="1563241"/>
            <a:ext cx="4521395" cy="452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1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CE824-1E6A-189E-3FCD-3A2C1F76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Linear Mixed Effects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8E821-B98A-B815-42B3-32D6DA5E7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Slopes &amp; intercepts are treated as random variables </a:t>
            </a:r>
          </a:p>
          <a:p>
            <a:r>
              <a:rPr lang="en-US" dirty="0"/>
              <a:t>We can also account for repeated measures (lack of independence)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55725-041B-38A1-C47B-8513F0F90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103" y="2746065"/>
            <a:ext cx="4025590" cy="4025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C1776E-382E-6255-B48E-4555D325B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74" y="2662855"/>
            <a:ext cx="4108800" cy="41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9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8BBBC-1208-29EC-C7D4-1499DE526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Results….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3E84B36-DC92-BC8A-1459-F494DC9C0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011998"/>
            <a:ext cx="3771900" cy="4526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C14F0C-2B49-98FD-48B2-8EFC33CAF419}"/>
              </a:ext>
            </a:extLst>
          </p:cNvPr>
          <p:cNvSpPr txBox="1"/>
          <p:nvPr/>
        </p:nvSpPr>
        <p:spPr>
          <a:xfrm>
            <a:off x="518160" y="1478280"/>
            <a:ext cx="313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mix1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94E5A76-2A1E-E7CA-4CD3-8819340E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040" y="2011997"/>
            <a:ext cx="3617589" cy="44808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5354C6-A4AB-602B-7F79-89D92CF0114A}"/>
              </a:ext>
            </a:extLst>
          </p:cNvPr>
          <p:cNvSpPr txBox="1"/>
          <p:nvPr/>
        </p:nvSpPr>
        <p:spPr>
          <a:xfrm>
            <a:off x="4257040" y="1478280"/>
            <a:ext cx="313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mix2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27E904F9-714D-2DCF-4FA9-7CBE10BA1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062" y="2011996"/>
            <a:ext cx="3617589" cy="45374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BC0062-92E2-F54B-BA4E-27D17E315CF5}"/>
              </a:ext>
            </a:extLst>
          </p:cNvPr>
          <p:cNvSpPr txBox="1"/>
          <p:nvPr/>
        </p:nvSpPr>
        <p:spPr>
          <a:xfrm>
            <a:off x="8100062" y="1506022"/>
            <a:ext cx="313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mix3</a:t>
            </a:r>
          </a:p>
        </p:txBody>
      </p:sp>
    </p:spTree>
    <p:extLst>
      <p:ext uri="{BB962C8B-B14F-4D97-AF65-F5344CB8AC3E}">
        <p14:creationId xmlns:p14="http://schemas.microsoft.com/office/powerpoint/2010/main" val="501424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FD45F-9009-5F63-A33D-028C6A32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Marginal vs. Conditional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6A8EA-AFD4-AE74-557B-BF3476AD9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Marginal probabilities basically imply we are only looking at a single variable – 1-dimensional perspective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ECB1B6-95D5-7D84-BF24-38BE89C94935}"/>
              </a:ext>
            </a:extLst>
          </p:cNvPr>
          <p:cNvCxnSpPr/>
          <p:nvPr/>
        </p:nvCxnSpPr>
        <p:spPr>
          <a:xfrm>
            <a:off x="2938072" y="2983043"/>
            <a:ext cx="0" cy="34477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C257E9-3184-ABA4-A4CC-75B3A2EFDF03}"/>
              </a:ext>
            </a:extLst>
          </p:cNvPr>
          <p:cNvCxnSpPr>
            <a:cxnSpLocks/>
          </p:cNvCxnSpPr>
          <p:nvPr/>
        </p:nvCxnSpPr>
        <p:spPr>
          <a:xfrm flipH="1">
            <a:off x="2938072" y="6433278"/>
            <a:ext cx="59485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4194BD73-FDA9-C0F5-801D-D80C95BDEBAA}"/>
              </a:ext>
            </a:extLst>
          </p:cNvPr>
          <p:cNvSpPr/>
          <p:nvPr/>
        </p:nvSpPr>
        <p:spPr>
          <a:xfrm>
            <a:off x="2953062" y="3924554"/>
            <a:ext cx="5846164" cy="2491236"/>
          </a:xfrm>
          <a:custGeom>
            <a:avLst/>
            <a:gdLst>
              <a:gd name="connsiteX0" fmla="*/ 0 w 5846164"/>
              <a:gd name="connsiteY0" fmla="*/ 2491236 h 2491236"/>
              <a:gd name="connsiteX1" fmla="*/ 2038663 w 5846164"/>
              <a:gd name="connsiteY1" fmla="*/ 1951590 h 2491236"/>
              <a:gd name="connsiteX2" fmla="*/ 4227227 w 5846164"/>
              <a:gd name="connsiteY2" fmla="*/ 2869 h 2491236"/>
              <a:gd name="connsiteX3" fmla="*/ 5846164 w 5846164"/>
              <a:gd name="connsiteY3" fmla="*/ 2431276 h 2491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6164" h="2491236">
                <a:moveTo>
                  <a:pt x="0" y="2491236"/>
                </a:moveTo>
                <a:cubicBezTo>
                  <a:pt x="667062" y="2428777"/>
                  <a:pt x="1334125" y="2366318"/>
                  <a:pt x="2038663" y="1951590"/>
                </a:cubicBezTo>
                <a:cubicBezTo>
                  <a:pt x="2743201" y="1536862"/>
                  <a:pt x="3592644" y="-77079"/>
                  <a:pt x="4227227" y="2869"/>
                </a:cubicBezTo>
                <a:cubicBezTo>
                  <a:pt x="4861811" y="82817"/>
                  <a:pt x="5353987" y="1257046"/>
                  <a:pt x="5846164" y="243127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3B0C37-5472-D3ED-9169-605789257AE9}"/>
              </a:ext>
            </a:extLst>
          </p:cNvPr>
          <p:cNvSpPr txBox="1"/>
          <p:nvPr/>
        </p:nvSpPr>
        <p:spPr>
          <a:xfrm>
            <a:off x="4054839" y="6481173"/>
            <a:ext cx="364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54593F-E4AB-47D2-70D2-3ECF4D0FF8EB}"/>
              </a:ext>
            </a:extLst>
          </p:cNvPr>
          <p:cNvCxnSpPr/>
          <p:nvPr/>
        </p:nvCxnSpPr>
        <p:spPr>
          <a:xfrm>
            <a:off x="7105338" y="2983043"/>
            <a:ext cx="0" cy="344773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599AA9-E6AB-D4D1-DA0E-734104BE3E52}"/>
              </a:ext>
            </a:extLst>
          </p:cNvPr>
          <p:cNvCxnSpPr/>
          <p:nvPr/>
        </p:nvCxnSpPr>
        <p:spPr>
          <a:xfrm>
            <a:off x="7422629" y="2983043"/>
            <a:ext cx="0" cy="344773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4269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8BBBC-1208-29EC-C7D4-1499DE526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Results….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7632977-D5B2-7D79-F752-986310D56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070" y="1690688"/>
            <a:ext cx="3902970" cy="5167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2B48F8-1C03-86A1-1A7E-4ABEA77DD9D6}"/>
              </a:ext>
            </a:extLst>
          </p:cNvPr>
          <p:cNvSpPr txBox="1"/>
          <p:nvPr/>
        </p:nvSpPr>
        <p:spPr>
          <a:xfrm>
            <a:off x="5092195" y="1110932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mix4</a:t>
            </a:r>
          </a:p>
        </p:txBody>
      </p:sp>
    </p:spTree>
    <p:extLst>
      <p:ext uri="{BB962C8B-B14F-4D97-AF65-F5344CB8AC3E}">
        <p14:creationId xmlns:p14="http://schemas.microsoft.com/office/powerpoint/2010/main" val="34573524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57165-0411-0B73-F512-F4F93E7FE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629"/>
            <a:ext cx="10515600" cy="1325563"/>
          </a:xfrm>
        </p:spPr>
        <p:txBody>
          <a:bodyPr/>
          <a:lstStyle/>
          <a:p>
            <a:r>
              <a:rPr lang="en-US" dirty="0"/>
              <a:t>Example: Simulated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0982C5-2F5A-2BC5-CAD4-79D0A67B4DEB}"/>
                  </a:ext>
                </a:extLst>
              </p:cNvPr>
              <p:cNvSpPr txBox="1"/>
              <p:nvPr/>
            </p:nvSpPr>
            <p:spPr>
              <a:xfrm>
                <a:off x="7367451" y="836023"/>
                <a:ext cx="355309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1" dirty="0"/>
                  <a:t> = 0.073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/>
                  <a:t> = 0.74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0982C5-2F5A-2BC5-CAD4-79D0A67B4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451" y="836023"/>
                <a:ext cx="3553098" cy="923330"/>
              </a:xfrm>
              <a:prstGeom prst="rect">
                <a:avLst/>
              </a:prstGeom>
              <a:blipFill>
                <a:blip r:embed="rId2"/>
                <a:stretch>
                  <a:fillRect l="-1429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BAFE73D-DCA6-BF40-C202-39A2C279C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51" y="849351"/>
            <a:ext cx="6008649" cy="600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232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EB565-80DA-F8C3-8810-B305A302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Measures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C1425-C2E8-3022-C469-0C73BF361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712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7FDF-D840-E795-7887-C9FD2FCDC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ANOVA requires observations be statistically independent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39C519-6B67-A025-C528-3E8C719D88B0}"/>
              </a:ext>
            </a:extLst>
          </p:cNvPr>
          <p:cNvCxnSpPr/>
          <p:nvPr/>
        </p:nvCxnSpPr>
        <p:spPr>
          <a:xfrm>
            <a:off x="5097780" y="2114550"/>
            <a:ext cx="0" cy="3977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4047F6-DF4E-5F2C-FE4C-9B5AC0377AF7}"/>
              </a:ext>
            </a:extLst>
          </p:cNvPr>
          <p:cNvCxnSpPr>
            <a:cxnSpLocks/>
          </p:cNvCxnSpPr>
          <p:nvPr/>
        </p:nvCxnSpPr>
        <p:spPr>
          <a:xfrm flipH="1">
            <a:off x="5086350" y="6092190"/>
            <a:ext cx="53949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7BFE17-2135-C2ED-B8C4-3D6BC2641065}"/>
              </a:ext>
            </a:extLst>
          </p:cNvPr>
          <p:cNvSpPr txBox="1"/>
          <p:nvPr/>
        </p:nvSpPr>
        <p:spPr>
          <a:xfrm>
            <a:off x="10252710" y="617180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54478-4CFC-C355-5AF0-531FAAF3605B}"/>
              </a:ext>
            </a:extLst>
          </p:cNvPr>
          <p:cNvSpPr txBox="1"/>
          <p:nvPr/>
        </p:nvSpPr>
        <p:spPr>
          <a:xfrm>
            <a:off x="4751070" y="202977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3E7A599-3077-A7A5-5D28-51A9F7CF8B88}"/>
              </a:ext>
            </a:extLst>
          </p:cNvPr>
          <p:cNvSpPr/>
          <p:nvPr/>
        </p:nvSpPr>
        <p:spPr>
          <a:xfrm>
            <a:off x="6417946" y="4020981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EEA44E2-8D7B-3A97-B959-F996C1E5C79E}"/>
              </a:ext>
            </a:extLst>
          </p:cNvPr>
          <p:cNvSpPr/>
          <p:nvPr/>
        </p:nvSpPr>
        <p:spPr>
          <a:xfrm>
            <a:off x="5962650" y="4697730"/>
            <a:ext cx="125730" cy="1257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C0A5882-DD2F-7325-1418-13B4C9544B7E}"/>
              </a:ext>
            </a:extLst>
          </p:cNvPr>
          <p:cNvSpPr/>
          <p:nvPr/>
        </p:nvSpPr>
        <p:spPr>
          <a:xfrm>
            <a:off x="6983738" y="4572000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9C1751D-371C-E58F-0EF0-8341798C0A33}"/>
              </a:ext>
            </a:extLst>
          </p:cNvPr>
          <p:cNvSpPr/>
          <p:nvPr/>
        </p:nvSpPr>
        <p:spPr>
          <a:xfrm>
            <a:off x="5470208" y="5728018"/>
            <a:ext cx="125730" cy="1257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301EB2-3533-E7E5-7B77-E5E2D2A17F0A}"/>
              </a:ext>
            </a:extLst>
          </p:cNvPr>
          <p:cNvSpPr/>
          <p:nvPr/>
        </p:nvSpPr>
        <p:spPr>
          <a:xfrm>
            <a:off x="6322695" y="5093177"/>
            <a:ext cx="125730" cy="1257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832340-ABFD-12B6-C3C4-870D8934CA10}"/>
              </a:ext>
            </a:extLst>
          </p:cNvPr>
          <p:cNvSpPr/>
          <p:nvPr/>
        </p:nvSpPr>
        <p:spPr>
          <a:xfrm>
            <a:off x="7526655" y="3833178"/>
            <a:ext cx="125730" cy="12573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8301AD-5FFA-C74B-841E-83B10764E4E7}"/>
              </a:ext>
            </a:extLst>
          </p:cNvPr>
          <p:cNvSpPr/>
          <p:nvPr/>
        </p:nvSpPr>
        <p:spPr>
          <a:xfrm>
            <a:off x="5682615" y="5317808"/>
            <a:ext cx="125730" cy="1257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536D3EA-E040-1E1F-2017-39DE60567811}"/>
              </a:ext>
            </a:extLst>
          </p:cNvPr>
          <p:cNvSpPr/>
          <p:nvPr/>
        </p:nvSpPr>
        <p:spPr>
          <a:xfrm>
            <a:off x="7658100" y="2727320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7A385B4-7CB0-53D4-3FF5-BBCBFA2B3DBC}"/>
              </a:ext>
            </a:extLst>
          </p:cNvPr>
          <p:cNvSpPr/>
          <p:nvPr/>
        </p:nvSpPr>
        <p:spPr>
          <a:xfrm>
            <a:off x="7926705" y="4165283"/>
            <a:ext cx="125730" cy="12573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709FCC8-4253-C634-CCAB-684F779962B6}"/>
              </a:ext>
            </a:extLst>
          </p:cNvPr>
          <p:cNvSpPr/>
          <p:nvPr/>
        </p:nvSpPr>
        <p:spPr>
          <a:xfrm>
            <a:off x="8618220" y="3086575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993E546-76ED-F16D-E087-9706F6A7AF79}"/>
              </a:ext>
            </a:extLst>
          </p:cNvPr>
          <p:cNvSpPr/>
          <p:nvPr/>
        </p:nvSpPr>
        <p:spPr>
          <a:xfrm>
            <a:off x="8345805" y="3636167"/>
            <a:ext cx="125730" cy="12573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8688075-3AA0-47C0-C37B-92E4D173F95A}"/>
              </a:ext>
            </a:extLst>
          </p:cNvPr>
          <p:cNvSpPr/>
          <p:nvPr/>
        </p:nvSpPr>
        <p:spPr>
          <a:xfrm>
            <a:off x="6913252" y="3429000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2D25AF3-28AB-479D-A904-3C20ACB53C20}"/>
              </a:ext>
            </a:extLst>
          </p:cNvPr>
          <p:cNvSpPr/>
          <p:nvPr/>
        </p:nvSpPr>
        <p:spPr>
          <a:xfrm>
            <a:off x="7981949" y="2106930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1BCCFB-0E6C-099E-79DF-25A7AC6B27B5}"/>
                  </a:ext>
                </a:extLst>
              </p:cNvPr>
              <p:cNvSpPr txBox="1"/>
              <p:nvPr/>
            </p:nvSpPr>
            <p:spPr>
              <a:xfrm>
                <a:off x="4859655" y="6092190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1BCCFB-0E6C-099E-79DF-25A7AC6B2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655" y="6092190"/>
                <a:ext cx="457200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8918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7FDF-D840-E795-7887-C9FD2FCDC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mixed effects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09172-083F-9E61-F7CF-6BEBBAABE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238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Mixed effects models essentially let us account for </a:t>
            </a:r>
            <a:r>
              <a:rPr lang="en-US" i="1" dirty="0"/>
              <a:t>individual variation</a:t>
            </a:r>
            <a:r>
              <a:rPr lang="en-US" dirty="0"/>
              <a:t> inside of the model</a:t>
            </a:r>
          </a:p>
          <a:p>
            <a:r>
              <a:rPr lang="en-US" dirty="0"/>
              <a:t>These are the “random effects” in a mixed effects model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39C519-6B67-A025-C528-3E8C719D88B0}"/>
              </a:ext>
            </a:extLst>
          </p:cNvPr>
          <p:cNvCxnSpPr/>
          <p:nvPr/>
        </p:nvCxnSpPr>
        <p:spPr>
          <a:xfrm>
            <a:off x="5097780" y="2114550"/>
            <a:ext cx="0" cy="3977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B4047F6-DF4E-5F2C-FE4C-9B5AC0377AF7}"/>
              </a:ext>
            </a:extLst>
          </p:cNvPr>
          <p:cNvCxnSpPr>
            <a:cxnSpLocks/>
          </p:cNvCxnSpPr>
          <p:nvPr/>
        </p:nvCxnSpPr>
        <p:spPr>
          <a:xfrm flipH="1">
            <a:off x="5086350" y="6092190"/>
            <a:ext cx="53949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7BFE17-2135-C2ED-B8C4-3D6BC2641065}"/>
              </a:ext>
            </a:extLst>
          </p:cNvPr>
          <p:cNvSpPr txBox="1"/>
          <p:nvPr/>
        </p:nvSpPr>
        <p:spPr>
          <a:xfrm>
            <a:off x="10252710" y="617180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954478-4CFC-C355-5AF0-531FAAF3605B}"/>
              </a:ext>
            </a:extLst>
          </p:cNvPr>
          <p:cNvSpPr txBox="1"/>
          <p:nvPr/>
        </p:nvSpPr>
        <p:spPr>
          <a:xfrm>
            <a:off x="4751070" y="202977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3E7A599-3077-A7A5-5D28-51A9F7CF8B88}"/>
              </a:ext>
            </a:extLst>
          </p:cNvPr>
          <p:cNvSpPr/>
          <p:nvPr/>
        </p:nvSpPr>
        <p:spPr>
          <a:xfrm>
            <a:off x="6417946" y="4020981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EEA44E2-8D7B-3A97-B959-F996C1E5C79E}"/>
              </a:ext>
            </a:extLst>
          </p:cNvPr>
          <p:cNvSpPr/>
          <p:nvPr/>
        </p:nvSpPr>
        <p:spPr>
          <a:xfrm>
            <a:off x="5962650" y="4697730"/>
            <a:ext cx="125730" cy="1257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C0A5882-DD2F-7325-1418-13B4C9544B7E}"/>
              </a:ext>
            </a:extLst>
          </p:cNvPr>
          <p:cNvSpPr/>
          <p:nvPr/>
        </p:nvSpPr>
        <p:spPr>
          <a:xfrm>
            <a:off x="6983738" y="4572000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9C1751D-371C-E58F-0EF0-8341798C0A33}"/>
              </a:ext>
            </a:extLst>
          </p:cNvPr>
          <p:cNvSpPr/>
          <p:nvPr/>
        </p:nvSpPr>
        <p:spPr>
          <a:xfrm>
            <a:off x="5470208" y="5728018"/>
            <a:ext cx="125730" cy="1257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301EB2-3533-E7E5-7B77-E5E2D2A17F0A}"/>
              </a:ext>
            </a:extLst>
          </p:cNvPr>
          <p:cNvSpPr/>
          <p:nvPr/>
        </p:nvSpPr>
        <p:spPr>
          <a:xfrm>
            <a:off x="6322695" y="5093177"/>
            <a:ext cx="125730" cy="1257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832340-ABFD-12B6-C3C4-870D8934CA10}"/>
              </a:ext>
            </a:extLst>
          </p:cNvPr>
          <p:cNvSpPr/>
          <p:nvPr/>
        </p:nvSpPr>
        <p:spPr>
          <a:xfrm>
            <a:off x="7526655" y="3833178"/>
            <a:ext cx="125730" cy="12573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B8301AD-5FFA-C74B-841E-83B10764E4E7}"/>
              </a:ext>
            </a:extLst>
          </p:cNvPr>
          <p:cNvSpPr/>
          <p:nvPr/>
        </p:nvSpPr>
        <p:spPr>
          <a:xfrm>
            <a:off x="5682615" y="5317808"/>
            <a:ext cx="125730" cy="1257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536D3EA-E040-1E1F-2017-39DE60567811}"/>
              </a:ext>
            </a:extLst>
          </p:cNvPr>
          <p:cNvSpPr/>
          <p:nvPr/>
        </p:nvSpPr>
        <p:spPr>
          <a:xfrm>
            <a:off x="7658100" y="2727320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7A385B4-7CB0-53D4-3FF5-BBCBFA2B3DBC}"/>
              </a:ext>
            </a:extLst>
          </p:cNvPr>
          <p:cNvSpPr/>
          <p:nvPr/>
        </p:nvSpPr>
        <p:spPr>
          <a:xfrm>
            <a:off x="7926705" y="4165283"/>
            <a:ext cx="125730" cy="12573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709FCC8-4253-C634-CCAB-684F779962B6}"/>
              </a:ext>
            </a:extLst>
          </p:cNvPr>
          <p:cNvSpPr/>
          <p:nvPr/>
        </p:nvSpPr>
        <p:spPr>
          <a:xfrm>
            <a:off x="8618220" y="3086575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993E546-76ED-F16D-E087-9706F6A7AF79}"/>
              </a:ext>
            </a:extLst>
          </p:cNvPr>
          <p:cNvSpPr/>
          <p:nvPr/>
        </p:nvSpPr>
        <p:spPr>
          <a:xfrm>
            <a:off x="8345805" y="3636167"/>
            <a:ext cx="125730" cy="12573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8688075-3AA0-47C0-C37B-92E4D173F95A}"/>
              </a:ext>
            </a:extLst>
          </p:cNvPr>
          <p:cNvSpPr/>
          <p:nvPr/>
        </p:nvSpPr>
        <p:spPr>
          <a:xfrm>
            <a:off x="6913252" y="3429000"/>
            <a:ext cx="125730" cy="12573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2D25AF3-28AB-479D-A904-3C20ACB53C20}"/>
              </a:ext>
            </a:extLst>
          </p:cNvPr>
          <p:cNvSpPr/>
          <p:nvPr/>
        </p:nvSpPr>
        <p:spPr>
          <a:xfrm>
            <a:off x="7981949" y="2106930"/>
            <a:ext cx="125730" cy="12573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1BCCFB-0E6C-099E-79DF-25A7AC6B27B5}"/>
                  </a:ext>
                </a:extLst>
              </p:cNvPr>
              <p:cNvSpPr txBox="1"/>
              <p:nvPr/>
            </p:nvSpPr>
            <p:spPr>
              <a:xfrm>
                <a:off x="4859655" y="6092190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1BCCFB-0E6C-099E-79DF-25A7AC6B2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655" y="6092190"/>
                <a:ext cx="457200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83C5C5-BAB0-A6C6-914D-44EA56CF7771}"/>
              </a:ext>
            </a:extLst>
          </p:cNvPr>
          <p:cNvCxnSpPr>
            <a:stCxn id="42" idx="0"/>
          </p:cNvCxnSpPr>
          <p:nvPr/>
        </p:nvCxnSpPr>
        <p:spPr>
          <a:xfrm flipV="1">
            <a:off x="5088255" y="4697730"/>
            <a:ext cx="1455421" cy="13944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9517EB-5F1D-8D12-AE49-9C36E8BEB4D0}"/>
              </a:ext>
            </a:extLst>
          </p:cNvPr>
          <p:cNvCxnSpPr/>
          <p:nvPr/>
        </p:nvCxnSpPr>
        <p:spPr>
          <a:xfrm>
            <a:off x="6088380" y="4126371"/>
            <a:ext cx="155638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9CBFFE-FFB6-0AD7-E247-37674A596820}"/>
              </a:ext>
            </a:extLst>
          </p:cNvPr>
          <p:cNvCxnSpPr/>
          <p:nvPr/>
        </p:nvCxnSpPr>
        <p:spPr>
          <a:xfrm flipV="1">
            <a:off x="7526655" y="3636167"/>
            <a:ext cx="1217295" cy="7529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C36F9E-FE15-BE08-CA58-DEB6B77DE608}"/>
              </a:ext>
            </a:extLst>
          </p:cNvPr>
          <p:cNvCxnSpPr/>
          <p:nvPr/>
        </p:nvCxnSpPr>
        <p:spPr>
          <a:xfrm>
            <a:off x="7652385" y="2399110"/>
            <a:ext cx="1269546" cy="6874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6602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C024-9AED-F2BC-73AB-9E8D2B197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CB3F2-CEA9-D011-2371-FFBB596B2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2" t="37638" r="54818" b="31982"/>
          <a:stretch/>
        </p:blipFill>
        <p:spPr>
          <a:xfrm>
            <a:off x="2287929" y="1990845"/>
            <a:ext cx="7616141" cy="402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36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FD45F-9009-5F63-A33D-028C6A32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Marginal vs. Conditional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6A8EA-AFD4-AE74-557B-BF3476AD9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Conditional probabilities let us ask how probabilities of observing a single variable change, given an observation from another variable that is not independent of X – n-dimensional perspective</a:t>
            </a:r>
          </a:p>
        </p:txBody>
      </p:sp>
      <p:pic>
        <p:nvPicPr>
          <p:cNvPr id="26" name="Picture 25" descr="Chart, radar chart, surface chart&#10;&#10;Description automatically generated">
            <a:extLst>
              <a:ext uri="{FF2B5EF4-FFF2-40B4-BE49-F238E27FC236}">
                <a16:creationId xmlns:a16="http://schemas.microsoft.com/office/drawing/2014/main" id="{95BC8432-0DC6-A69B-748B-D11F615C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97" y="2985013"/>
            <a:ext cx="6373006" cy="31919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065FC5E-45CE-E5D8-E9F0-E85417D554E5}"/>
              </a:ext>
            </a:extLst>
          </p:cNvPr>
          <p:cNvSpPr txBox="1"/>
          <p:nvPr/>
        </p:nvSpPr>
        <p:spPr>
          <a:xfrm>
            <a:off x="2086131" y="6308209"/>
            <a:ext cx="8019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you don’t account for this ”random” effect, you’ll have biased results</a:t>
            </a:r>
          </a:p>
        </p:txBody>
      </p:sp>
    </p:spTree>
    <p:extLst>
      <p:ext uri="{BB962C8B-B14F-4D97-AF65-F5344CB8AC3E}">
        <p14:creationId xmlns:p14="http://schemas.microsoft.com/office/powerpoint/2010/main" val="1083273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3B4A0-1687-3ECA-157D-0505AA714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Mixed effects models improve parameter estimates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6BB98E-3261-07E9-B3AA-067C5FC06B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 all regression approaches, we’re trying to estimate coefficients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These coefficients have parameters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In standard LM – all we care about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– that’s our coefficient</a:t>
                </a:r>
              </a:p>
              <a:p>
                <a:r>
                  <a:rPr lang="en-US" dirty="0"/>
                  <a:t>Mixed models need to estimate variance because of underlying data structure  - but this variance is biased to calculate the individual coefficients!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6BB98E-3261-07E9-B3AA-067C5FC06B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990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</TotalTime>
  <Words>2063</Words>
  <Application>Microsoft Office PowerPoint</Application>
  <PresentationFormat>Widescreen</PresentationFormat>
  <Paragraphs>351</Paragraphs>
  <Slides>75</Slides>
  <Notes>0</Notes>
  <HiddenSlides>25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Office Theme</vt:lpstr>
      <vt:lpstr>Linear Mixed Effects Models</vt:lpstr>
      <vt:lpstr>Quick review of a linear model</vt:lpstr>
      <vt:lpstr>What’s meant by linear independence?</vt:lpstr>
      <vt:lpstr>In ecology, linear independence isn’t always acheiveved</vt:lpstr>
      <vt:lpstr>In ecology, linear independence isn’t always acheived</vt:lpstr>
      <vt:lpstr>Mixed Effects Models provide a convenient way of accounting for statistical violations</vt:lpstr>
      <vt:lpstr>Marginal vs. Conditional Probabilities</vt:lpstr>
      <vt:lpstr>Marginal vs. Conditional Probabilities</vt:lpstr>
      <vt:lpstr>Mixed effects models improve parameter estimates </vt:lpstr>
      <vt:lpstr>Mixed effects models improve parameter estimates </vt:lpstr>
      <vt:lpstr>Mixed Models in R</vt:lpstr>
      <vt:lpstr>Getting started</vt:lpstr>
      <vt:lpstr>PowerPoint Presentation</vt:lpstr>
      <vt:lpstr>PowerPoint Presentation</vt:lpstr>
      <vt:lpstr>PowerPoint Presentation</vt:lpstr>
      <vt:lpstr>PowerPoint Presentation</vt:lpstr>
      <vt:lpstr>ANOVA </vt:lpstr>
      <vt:lpstr>ANOVA </vt:lpstr>
      <vt:lpstr>PowerPoint Presentation</vt:lpstr>
      <vt:lpstr>ANCOVA</vt:lpstr>
      <vt:lpstr>PowerPoint Presentation</vt:lpstr>
      <vt:lpstr>PowerPoint Presentation</vt:lpstr>
      <vt:lpstr>Linear Mixed Effects Models</vt:lpstr>
      <vt:lpstr>Linear Mixed Effects Models  ~ Intercept Only Model ~</vt:lpstr>
      <vt:lpstr>Mixed effects models are conditional estimates of the x,y relationships</vt:lpstr>
      <vt:lpstr>Mixed effects models are conditional estimates of the x,y relationships</vt:lpstr>
      <vt:lpstr>But what if the slopes are allowed to vary?</vt:lpstr>
      <vt:lpstr>PowerPoint Presentation</vt:lpstr>
      <vt:lpstr>Slope + intercept random effect</vt:lpstr>
      <vt:lpstr>Comparing results across models</vt:lpstr>
      <vt:lpstr>Visualizing mixed effects models</vt:lpstr>
      <vt:lpstr>LMER syntax cheatsheet</vt:lpstr>
      <vt:lpstr>Generalized Linear Mixed Effects Models</vt:lpstr>
      <vt:lpstr>Generalized Linear Mixed Effects Models</vt:lpstr>
      <vt:lpstr>Taking a look at the data</vt:lpstr>
      <vt:lpstr>PowerPoint Presentation</vt:lpstr>
      <vt:lpstr>What’s a generalized linear model?</vt:lpstr>
      <vt:lpstr>What’s a generalized linear model?</vt:lpstr>
      <vt:lpstr>Month as the random effect (intercept models)</vt:lpstr>
      <vt:lpstr>Year as the random effect (intercept models)</vt:lpstr>
      <vt:lpstr>Fitting GLMs to our data in R (intercept models)</vt:lpstr>
      <vt:lpstr>PowerPoint Presentation</vt:lpstr>
      <vt:lpstr>PowerPoint Presentation</vt:lpstr>
      <vt:lpstr>Visualizing GLMM (pooled across sites)</vt:lpstr>
      <vt:lpstr>Visualizing GLMM (focus on year effect!)</vt:lpstr>
      <vt:lpstr>General Estimation Equations</vt:lpstr>
      <vt:lpstr>General Estimation Equations</vt:lpstr>
      <vt:lpstr>General Estimation Equations</vt:lpstr>
      <vt:lpstr>GEE</vt:lpstr>
      <vt:lpstr>Review of linear models</vt:lpstr>
      <vt:lpstr>Review of linear models</vt:lpstr>
      <vt:lpstr>Review of linear models</vt:lpstr>
      <vt:lpstr>A quick note on normality assumptions</vt:lpstr>
      <vt:lpstr>Normality assumptions are theoretical, and pretty damned robust</vt:lpstr>
      <vt:lpstr>Instead of testing that our data is normally distributed, we should test that our model residuals are normal(-ish)</vt:lpstr>
      <vt:lpstr>Why mixed effects models?</vt:lpstr>
      <vt:lpstr>Why mixed effects models?</vt:lpstr>
      <vt:lpstr>Why mixed effects models?</vt:lpstr>
      <vt:lpstr>ANOVA requires observations be statistically independent</vt:lpstr>
      <vt:lpstr>How do we account for this to yield accurate parameter estimates?</vt:lpstr>
      <vt:lpstr>Repeated-Measures ANOVA</vt:lpstr>
      <vt:lpstr>Independent models are only viable when the # of individuals is small</vt:lpstr>
      <vt:lpstr>What is a mixed-effects model?</vt:lpstr>
      <vt:lpstr>Example: Simulated Data</vt:lpstr>
      <vt:lpstr>Example: Simulated Data</vt:lpstr>
      <vt:lpstr>Example: Simulated Data</vt:lpstr>
      <vt:lpstr>5 Assumptions of Analysis of Covariance</vt:lpstr>
      <vt:lpstr>Linear Mixed Effects Models</vt:lpstr>
      <vt:lpstr>Results….</vt:lpstr>
      <vt:lpstr>Results….</vt:lpstr>
      <vt:lpstr>Example: Simulated Data</vt:lpstr>
      <vt:lpstr>Repeated Measures ANOVA</vt:lpstr>
      <vt:lpstr>ANOVA requires observations be statistically independent</vt:lpstr>
      <vt:lpstr>Why mixed effects models?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&amp; Nonlinear Mixed Effects Models</dc:title>
  <dc:creator>Thompson, Robert Alexander</dc:creator>
  <cp:lastModifiedBy>Thompson, Robert Alexander</cp:lastModifiedBy>
  <cp:revision>53</cp:revision>
  <dcterms:created xsi:type="dcterms:W3CDTF">2023-02-27T17:47:31Z</dcterms:created>
  <dcterms:modified xsi:type="dcterms:W3CDTF">2023-03-10T18:51:20Z</dcterms:modified>
</cp:coreProperties>
</file>